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3" r:id="rId3"/>
    <p:sldId id="284" r:id="rId4"/>
    <p:sldId id="287" r:id="rId5"/>
    <p:sldId id="289" r:id="rId6"/>
    <p:sldId id="285" r:id="rId7"/>
    <p:sldId id="290" r:id="rId8"/>
    <p:sldId id="263" r:id="rId9"/>
    <p:sldId id="272" r:id="rId10"/>
    <p:sldId id="273" r:id="rId11"/>
    <p:sldId id="274" r:id="rId12"/>
    <p:sldId id="275" r:id="rId13"/>
    <p:sldId id="281" r:id="rId14"/>
    <p:sldId id="282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rgbClr val="808080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F"/>
    <a:srgbClr val="000000"/>
    <a:srgbClr val="BEBEBE"/>
    <a:srgbClr val="D0103A"/>
    <a:srgbClr val="002244"/>
    <a:srgbClr val="808080"/>
    <a:srgbClr val="8E908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896" y="-104"/>
      </p:cViewPr>
      <p:guideLst>
        <p:guide orient="horz" pos="1168"/>
        <p:guide pos="2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-23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F0072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Header</a:t>
            </a:r>
            <a:endParaRPr lang="en-US" sz="1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4400" y="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F0072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US" sz="12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610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4ED6287-294A-0945-AF5B-E75308CE1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5613" y="0"/>
            <a:ext cx="4040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F0072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Header</a:t>
            </a:r>
            <a:endParaRPr lang="en-US" sz="1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724400" y="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F0072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Sub Heading</a:t>
            </a:r>
          </a:p>
          <a:p>
            <a:pPr lvl="1"/>
            <a:r>
              <a:rPr lang="en-US" noProof="0"/>
              <a:t>First text level</a:t>
            </a:r>
          </a:p>
          <a:p>
            <a:pPr lvl="2"/>
            <a:r>
              <a:rPr lang="en-US" noProof="0"/>
              <a:t>First bullet level</a:t>
            </a:r>
          </a:p>
          <a:p>
            <a:pPr lvl="3"/>
            <a:r>
              <a:rPr lang="en-US" noProof="0"/>
              <a:t>Second bullet level</a:t>
            </a:r>
          </a:p>
          <a:p>
            <a:pPr lvl="4"/>
            <a:r>
              <a:rPr lang="en-US" noProof="0"/>
              <a:t>Third bullet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5613" y="8610600"/>
            <a:ext cx="4725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7B8CDC8B-A39C-9F4F-81DE-2ED469C6A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114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568325" indent="-187325" algn="l" rtl="0" eaLnBrk="0" fontAlgn="base" hangingPunct="0">
      <a:spcBef>
        <a:spcPct val="30000"/>
      </a:spcBef>
      <a:spcAft>
        <a:spcPct val="0"/>
      </a:spcAft>
      <a:buFont typeface="Times" charset="0"/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949325" indent="-187325" algn="l" rtl="0" eaLnBrk="0" fontAlgn="base" hangingPunct="0">
      <a:spcBef>
        <a:spcPct val="30000"/>
      </a:spcBef>
      <a:spcAft>
        <a:spcPct val="0"/>
      </a:spcAft>
      <a:buFont typeface="Times" charset="0"/>
      <a:buChar char="•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35088" indent="-19526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Header</a:t>
            </a:r>
            <a:endParaRPr lang="en-US" sz="1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Date</a:t>
            </a:r>
            <a:endParaRPr lang="en-US">
              <a:latin typeface="Arial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D722B-2A07-FA47-A771-B5739E6F4C5E}" type="slidenum">
              <a:rPr lang="en-US"/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84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3D436AD-0285-7640-8FD0-9532E4040FB3}" type="slidenum">
              <a:rPr lang="en-GB" sz="1200">
                <a:solidFill>
                  <a:schemeClr val="tx1"/>
                </a:solidFill>
                <a:latin typeface="Times" charset="0"/>
              </a:rPr>
              <a:pPr algn="r"/>
              <a:t>3</a:t>
            </a:fld>
            <a:endParaRPr lang="en-GB" sz="12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5EE5-E4F5-594C-809D-C613D200A2A5}" type="slidenum">
              <a:rPr lang="en-GB"/>
              <a:pPr/>
              <a:t>8</a:t>
            </a:fld>
            <a:endParaRPr lang="en-GB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Why our aims are significant for science.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First of a sequence of four slides giving a potted history of informatics at Edinburgh (slightly skewed to the topics with which I feel most comfortable).</a:t>
            </a:r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Header</a:t>
            </a:r>
            <a:endParaRPr lang="en-US" sz="1200" smtClean="0"/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Date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9A353-A3F5-EC44-94A2-1B3534D55B2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ea typeface="ＭＳ Ｐゴシック" charset="-128"/>
                <a:cs typeface="ＭＳ Ｐゴシック" charset="-128"/>
              </a:rPr>
              <a:t>Thankyou and welcome.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1744663"/>
            <a:ext cx="1871663" cy="396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744663"/>
            <a:ext cx="5465762" cy="396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609600"/>
            <a:ext cx="7772400" cy="5159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1341438"/>
            <a:ext cx="3810000" cy="47545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3175" y="1341438"/>
            <a:ext cx="3810000" cy="23002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3175" y="3794125"/>
            <a:ext cx="3810000" cy="2301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1120775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9175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088" y="1855788"/>
            <a:ext cx="3668712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55788"/>
            <a:ext cx="3668713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088" y="3857625"/>
            <a:ext cx="3668712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57625"/>
            <a:ext cx="3668713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419975" y="64008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/>
            <a:r>
              <a:rPr lang="en-US" sz="1400" b="1">
                <a:solidFill>
                  <a:srgbClr val="002244"/>
                </a:solidFill>
              </a:rPr>
              <a:t>www.inf.ed.ac.uk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181100"/>
            <a:ext cx="7213600" cy="1042988"/>
          </a:xfr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030413"/>
            <a:ext cx="7205662" cy="3979862"/>
          </a:xfrm>
        </p:spPr>
        <p:txBody>
          <a:bodyPr tIns="45720"/>
          <a:lstStyle>
            <a:lvl1pPr>
              <a:lnSpc>
                <a:spcPct val="95000"/>
              </a:lnSpc>
              <a:spcBef>
                <a:spcPct val="0"/>
              </a:spcBef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7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55788"/>
            <a:ext cx="74898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3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4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1744663"/>
            <a:ext cx="3667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3" r:id="rId12"/>
    <p:sldLayoutId id="2147484152" r:id="rId13"/>
    <p:sldLayoutId id="214748415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04040"/>
          </a:solidFill>
          <a:latin typeface="+mn-lt"/>
          <a:ea typeface="ＭＳ Ｐゴシック" charset="-128"/>
        </a:defRPr>
      </a:lvl2pPr>
      <a:lvl3pPr marL="668338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3pPr>
      <a:lvl4pPr marL="1046163" indent="-187325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Font typeface="Times" charset="0"/>
        <a:buChar char="•"/>
        <a:defRPr sz="1400">
          <a:solidFill>
            <a:srgbClr val="404040"/>
          </a:solidFill>
          <a:latin typeface="+mn-lt"/>
          <a:ea typeface="ＭＳ Ｐゴシック" charset="-128"/>
        </a:defRPr>
      </a:lvl4pPr>
      <a:lvl5pPr marL="1524000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5pPr>
      <a:lvl6pPr marL="19812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6pPr>
      <a:lvl7pPr marL="24384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7pPr>
      <a:lvl8pPr marL="28956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8pPr>
      <a:lvl9pPr marL="33528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jpeg"/><Relationship Id="rId12" Type="http://schemas.openxmlformats.org/officeDocument/2006/relationships/image" Target="../media/image73.jpeg"/><Relationship Id="rId13" Type="http://schemas.openxmlformats.org/officeDocument/2006/relationships/image" Target="../media/image74.png"/><Relationship Id="rId1" Type="http://schemas.microsoft.com/office/2007/relationships/media" Target="file://localhost/Users/dr/Documents/Work/Slides/informatics/orientvideo.avi" TargetMode="External"/><Relationship Id="rId2" Type="http://schemas.openxmlformats.org/officeDocument/2006/relationships/video" Target="file://localhost/Users/dr/Documents/Work/Slides/informatics/orientvideo.avi" TargetMode="External"/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65.png"/><Relationship Id="rId5" Type="http://schemas.openxmlformats.org/officeDocument/2006/relationships/image" Target="../media/image66.jpeg"/><Relationship Id="rId6" Type="http://schemas.openxmlformats.org/officeDocument/2006/relationships/image" Target="../media/image67.png"/><Relationship Id="rId7" Type="http://schemas.openxmlformats.org/officeDocument/2006/relationships/image" Target="../media/image68.jpeg"/><Relationship Id="rId8" Type="http://schemas.openxmlformats.org/officeDocument/2006/relationships/image" Target="../media/image69.jpeg"/><Relationship Id="rId9" Type="http://schemas.openxmlformats.org/officeDocument/2006/relationships/image" Target="../media/image70.jpeg"/><Relationship Id="rId10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hyperlink" Target="http://www.winterwell.com/" TargetMode="External"/><Relationship Id="rId17" Type="http://schemas.openxmlformats.org/officeDocument/2006/relationships/image" Target="../media/image19.png"/><Relationship Id="rId18" Type="http://schemas.openxmlformats.org/officeDocument/2006/relationships/hyperlink" Target="http://www.journal-online.co.uk/" TargetMode="External"/><Relationship Id="rId19" Type="http://schemas.openxmlformats.org/officeDocument/2006/relationships/image" Target="../media/image20.png"/><Relationship Id="rId63" Type="http://schemas.openxmlformats.org/officeDocument/2006/relationships/image" Target="../media/image48.jpeg"/><Relationship Id="rId64" Type="http://schemas.openxmlformats.org/officeDocument/2006/relationships/image" Target="../media/image49.jpeg"/><Relationship Id="rId65" Type="http://schemas.openxmlformats.org/officeDocument/2006/relationships/image" Target="../media/image50.jpeg"/><Relationship Id="rId66" Type="http://schemas.openxmlformats.org/officeDocument/2006/relationships/hyperlink" Target="http://www.mobileacuity.com/" TargetMode="External"/><Relationship Id="rId67" Type="http://schemas.openxmlformats.org/officeDocument/2006/relationships/image" Target="../media/image51.jpeg"/><Relationship Id="rId68" Type="http://schemas.openxmlformats.org/officeDocument/2006/relationships/hyperlink" Target="http://www.socialartisan.co.uk/" TargetMode="External"/><Relationship Id="rId69" Type="http://schemas.openxmlformats.org/officeDocument/2006/relationships/image" Target="../media/image52.png"/><Relationship Id="rId50" Type="http://schemas.openxmlformats.org/officeDocument/2006/relationships/hyperlink" Target="http://www.cereproc.com/" TargetMode="External"/><Relationship Id="rId51" Type="http://schemas.openxmlformats.org/officeDocument/2006/relationships/image" Target="../media/image40.png"/><Relationship Id="rId52" Type="http://schemas.openxmlformats.org/officeDocument/2006/relationships/hyperlink" Target="http://www.feusd.com/" TargetMode="External"/><Relationship Id="rId53" Type="http://schemas.openxmlformats.org/officeDocument/2006/relationships/image" Target="../media/image41.png"/><Relationship Id="rId54" Type="http://schemas.openxmlformats.org/officeDocument/2006/relationships/hyperlink" Target="http://www.quoratetechnology.com/" TargetMode="External"/><Relationship Id="rId55" Type="http://schemas.openxmlformats.org/officeDocument/2006/relationships/image" Target="../media/image42.png"/><Relationship Id="rId56" Type="http://schemas.openxmlformats.org/officeDocument/2006/relationships/hyperlink" Target="http://www.eads.com/eads/int/en/our-innovation/innovation-works.html" TargetMode="External"/><Relationship Id="rId57" Type="http://schemas.openxmlformats.org/officeDocument/2006/relationships/image" Target="../media/image43.png"/><Relationship Id="rId58" Type="http://schemas.openxmlformats.org/officeDocument/2006/relationships/image" Target="../media/image44.jpeg"/><Relationship Id="rId59" Type="http://schemas.openxmlformats.org/officeDocument/2006/relationships/hyperlink" Target="http://kotikan.com/" TargetMode="External"/><Relationship Id="rId40" Type="http://schemas.openxmlformats.org/officeDocument/2006/relationships/image" Target="../media/image34.png"/><Relationship Id="rId41" Type="http://schemas.openxmlformats.org/officeDocument/2006/relationships/hyperlink" Target="http://mhnltd.co.uk/" TargetMode="External"/><Relationship Id="rId42" Type="http://schemas.openxmlformats.org/officeDocument/2006/relationships/image" Target="../media/image35.png"/><Relationship Id="rId43" Type="http://schemas.openxmlformats.org/officeDocument/2006/relationships/hyperlink" Target="http://www.disneyresearch.com/research-labs/disney-research-zurich/" TargetMode="External"/><Relationship Id="rId44" Type="http://schemas.openxmlformats.org/officeDocument/2006/relationships/image" Target="../media/image36.png"/><Relationship Id="rId45" Type="http://schemas.openxmlformats.org/officeDocument/2006/relationships/hyperlink" Target="http://www.actualanalytics.com/" TargetMode="External"/><Relationship Id="rId46" Type="http://schemas.openxmlformats.org/officeDocument/2006/relationships/image" Target="../media/image37.jpeg"/><Relationship Id="rId47" Type="http://schemas.openxmlformats.org/officeDocument/2006/relationships/image" Target="../media/image38.jpeg"/><Relationship Id="rId48" Type="http://schemas.openxmlformats.org/officeDocument/2006/relationships/hyperlink" Target="http://www.musemantik.com/" TargetMode="External"/><Relationship Id="rId4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ww.skyscanner.net/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30" Type="http://schemas.openxmlformats.org/officeDocument/2006/relationships/hyperlink" Target="http://www.floatapp.com/" TargetMode="External"/><Relationship Id="rId31" Type="http://schemas.openxmlformats.org/officeDocument/2006/relationships/image" Target="../media/image26.png"/><Relationship Id="rId32" Type="http://schemas.openxmlformats.org/officeDocument/2006/relationships/image" Target="../media/image27.jpeg"/><Relationship Id="rId33" Type="http://schemas.openxmlformats.org/officeDocument/2006/relationships/image" Target="../media/image28.jpeg"/><Relationship Id="rId34" Type="http://schemas.openxmlformats.org/officeDocument/2006/relationships/image" Target="../media/image29.png"/><Relationship Id="rId35" Type="http://schemas.openxmlformats.org/officeDocument/2006/relationships/image" Target="../media/image30.png"/><Relationship Id="rId36" Type="http://schemas.openxmlformats.org/officeDocument/2006/relationships/image" Target="../media/image31.png"/><Relationship Id="rId37" Type="http://schemas.openxmlformats.org/officeDocument/2006/relationships/image" Target="../media/image32.png"/><Relationship Id="rId38" Type="http://schemas.openxmlformats.org/officeDocument/2006/relationships/image" Target="../media/image33.png"/><Relationship Id="rId39" Type="http://schemas.openxmlformats.org/officeDocument/2006/relationships/hyperlink" Target="http://www.contemplateltd.com/" TargetMode="External"/><Relationship Id="rId70" Type="http://schemas.openxmlformats.org/officeDocument/2006/relationships/hyperlink" Target="http://www.speech-graphics.com/" TargetMode="External"/><Relationship Id="rId71" Type="http://schemas.openxmlformats.org/officeDocument/2006/relationships/image" Target="../media/image53.png"/><Relationship Id="rId72" Type="http://schemas.openxmlformats.org/officeDocument/2006/relationships/image" Target="../media/image54.png"/><Relationship Id="rId20" Type="http://schemas.openxmlformats.org/officeDocument/2006/relationships/hyperlink" Target="http://www.oac-mo.net/" TargetMode="External"/><Relationship Id="rId21" Type="http://schemas.openxmlformats.org/officeDocument/2006/relationships/image" Target="../media/image21.png"/><Relationship Id="rId22" Type="http://schemas.openxmlformats.org/officeDocument/2006/relationships/hyperlink" Target="http://www.neo.com/" TargetMode="External"/><Relationship Id="rId23" Type="http://schemas.openxmlformats.org/officeDocument/2006/relationships/image" Target="../media/image22.png"/><Relationship Id="rId24" Type="http://schemas.openxmlformats.org/officeDocument/2006/relationships/hyperlink" Target="http://www.fanduel.com/" TargetMode="External"/><Relationship Id="rId25" Type="http://schemas.openxmlformats.org/officeDocument/2006/relationships/image" Target="../media/image23.png"/><Relationship Id="rId26" Type="http://schemas.openxmlformats.org/officeDocument/2006/relationships/hyperlink" Target="http://www.cloudsoftcorp.com/" TargetMode="External"/><Relationship Id="rId27" Type="http://schemas.openxmlformats.org/officeDocument/2006/relationships/image" Target="../media/image24.png"/><Relationship Id="rId28" Type="http://schemas.openxmlformats.org/officeDocument/2006/relationships/hyperlink" Target="http://www.getadministrate.com/" TargetMode="External"/><Relationship Id="rId29" Type="http://schemas.openxmlformats.org/officeDocument/2006/relationships/image" Target="../media/image25.png"/><Relationship Id="rId73" Type="http://schemas.openxmlformats.org/officeDocument/2006/relationships/image" Target="../media/image55.png"/><Relationship Id="rId74" Type="http://schemas.openxmlformats.org/officeDocument/2006/relationships/image" Target="../media/image56.jpeg"/><Relationship Id="rId75" Type="http://schemas.openxmlformats.org/officeDocument/2006/relationships/image" Target="../media/image57.jpeg"/><Relationship Id="rId76" Type="http://schemas.openxmlformats.org/officeDocument/2006/relationships/image" Target="../media/image58.png"/><Relationship Id="rId77" Type="http://schemas.openxmlformats.org/officeDocument/2006/relationships/image" Target="../media/image59.jpeg"/><Relationship Id="rId78" Type="http://schemas.openxmlformats.org/officeDocument/2006/relationships/image" Target="../media/image60.png"/><Relationship Id="rId60" Type="http://schemas.openxmlformats.org/officeDocument/2006/relationships/image" Target="../media/image45.png"/><Relationship Id="rId61" Type="http://schemas.openxmlformats.org/officeDocument/2006/relationships/image" Target="../media/image46.jpeg"/><Relationship Id="rId62" Type="http://schemas.openxmlformats.org/officeDocument/2006/relationships/image" Target="../media/image47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orum Exterior 1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374900"/>
            <a:ext cx="73025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915988" y="1228725"/>
            <a:ext cx="66055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5400">
                <a:solidFill>
                  <a:srgbClr val="002244"/>
                </a:solidFill>
                <a:latin typeface="Times" charset="0"/>
              </a:rPr>
              <a:t>Welcome to Informatics</a:t>
            </a:r>
          </a:p>
          <a:p>
            <a:pPr>
              <a:lnSpc>
                <a:spcPct val="110000"/>
              </a:lnSpc>
            </a:pPr>
            <a:endParaRPr lang="en-US" sz="2700">
              <a:solidFill>
                <a:srgbClr val="002244"/>
              </a:solidFill>
              <a:latin typeface="Times" charset="0"/>
            </a:endParaRPr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0" y="989013"/>
            <a:ext cx="9144000" cy="0"/>
          </a:xfrm>
          <a:prstGeom prst="line">
            <a:avLst/>
          </a:prstGeom>
          <a:noFill/>
          <a:ln w="6350">
            <a:solidFill>
              <a:srgbClr val="00224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7" descr="2007-11-15 - n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3703638"/>
            <a:ext cx="4516438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del 1"/>
          <p:cNvPicPr>
            <a:picLocks noChangeAspect="1" noChangeArrowheads="1"/>
          </p:cNvPicPr>
          <p:nvPr/>
        </p:nvPicPr>
        <p:blipFill>
          <a:blip r:embed="rId5"/>
          <a:srcRect l="46" t="310" r="307"/>
          <a:stretch>
            <a:fillRect/>
          </a:stretch>
        </p:blipFill>
        <p:spPr bwMode="auto">
          <a:xfrm>
            <a:off x="3647722" y="3331635"/>
            <a:ext cx="4864100" cy="364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92100"/>
            <a:ext cx="5419725" cy="484188"/>
          </a:xfrm>
        </p:spPr>
        <p:txBody>
          <a:bodyPr/>
          <a:lstStyle/>
          <a:p>
            <a:r>
              <a:rPr lang="en-GB" b="1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Eclectic Period (1985-1999)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7775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3281363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Many sub-fields</a:t>
            </a:r>
          </a:p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Many institutes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79475" y="1138238"/>
            <a:ext cx="6280150" cy="641350"/>
          </a:xfrm>
          <a:prstGeom prst="rect">
            <a:avLst/>
          </a:prstGeom>
          <a:gradFill rotWithShape="1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shade val="0"/>
                  <a:invGamma/>
                  <a:alpha val="53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3600">
                <a:solidFill>
                  <a:schemeClr val="bg1"/>
                </a:solidFill>
                <a:ea typeface="Arial" charset="0"/>
                <a:cs typeface="Arial" charset="0"/>
              </a:rPr>
              <a:t>Emergence of sub-disciplines: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511300" y="3670300"/>
            <a:ext cx="6553200" cy="19177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Led to major breakthroughs, including: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Proof planning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Algorithmic skeletons for parallel computation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Modular speech synthesis systems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3D imaging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ppleton-tower-450x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77913"/>
            <a:ext cx="777557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55938" y="266700"/>
            <a:ext cx="5178425" cy="484188"/>
          </a:xfrm>
        </p:spPr>
        <p:txBody>
          <a:bodyPr/>
          <a:lstStyle/>
          <a:p>
            <a:r>
              <a:rPr lang="en-GB" b="1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Modern Period (2000-2007)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79475" y="1138238"/>
            <a:ext cx="5975350" cy="641350"/>
          </a:xfrm>
          <a:prstGeom prst="rect">
            <a:avLst/>
          </a:prstGeom>
          <a:gradFill rotWithShape="1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shade val="0"/>
                  <a:invGamma/>
                  <a:alpha val="53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3600">
                <a:solidFill>
                  <a:schemeClr val="bg1"/>
                </a:solidFill>
                <a:ea typeface="Arial" charset="0"/>
                <a:cs typeface="Arial" charset="0"/>
              </a:rPr>
              <a:t>Technologies begin to scale: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2874963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Internet scale</a:t>
            </a:r>
          </a:p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Ubiquitous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019300" y="3670300"/>
            <a:ext cx="6045200" cy="19177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Led to major breakthroughs, including: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XML databases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Peer to peer knowledge sharing systems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Very large scale learning systems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Proof carrying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um ex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55938" y="254000"/>
            <a:ext cx="5381625" cy="484188"/>
          </a:xfrm>
        </p:spPr>
        <p:txBody>
          <a:bodyPr/>
          <a:lstStyle/>
          <a:p>
            <a:r>
              <a:rPr lang="en-GB" b="1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Post-Modern Period (2008+)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44550" y="1138238"/>
            <a:ext cx="4756150" cy="641350"/>
          </a:xfrm>
          <a:prstGeom prst="rect">
            <a:avLst/>
          </a:prstGeom>
          <a:gradFill rotWithShape="1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shade val="0"/>
                  <a:invGamma/>
                  <a:alpha val="53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3600">
                <a:solidFill>
                  <a:schemeClr val="bg1"/>
                </a:solidFill>
                <a:ea typeface="Arial" charset="0"/>
                <a:cs typeface="Arial" charset="0"/>
              </a:rPr>
              <a:t>Maturing as a science: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44550" y="1905000"/>
            <a:ext cx="5557838" cy="18161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GB" sz="2800">
                <a:solidFill>
                  <a:schemeClr val="bg1"/>
                </a:solidFill>
                <a:ea typeface="Arial" charset="0"/>
                <a:cs typeface="Arial" charset="0"/>
              </a:rPr>
              <a:t> Common core</a:t>
            </a:r>
          </a:p>
          <a:p>
            <a:pPr eaLnBrk="1" hangingPunct="1">
              <a:buFontTx/>
              <a:buChar char="•"/>
              <a:defRPr/>
            </a:pPr>
            <a:r>
              <a:rPr lang="en-GB" sz="2800">
                <a:solidFill>
                  <a:schemeClr val="bg1"/>
                </a:solidFill>
                <a:ea typeface="Arial" charset="0"/>
                <a:cs typeface="Arial" charset="0"/>
              </a:rPr>
              <a:t> Computational scholarship</a:t>
            </a:r>
          </a:p>
          <a:p>
            <a:pPr eaLnBrk="1" hangingPunct="1">
              <a:buFontTx/>
              <a:buChar char="•"/>
              <a:defRPr/>
            </a:pPr>
            <a:r>
              <a:rPr lang="en-GB" sz="2800">
                <a:solidFill>
                  <a:schemeClr val="bg1"/>
                </a:solidFill>
                <a:ea typeface="Arial" charset="0"/>
                <a:cs typeface="Arial" charset="0"/>
              </a:rPr>
              <a:t> Symbiosis with other sciences</a:t>
            </a:r>
          </a:p>
          <a:p>
            <a:pPr eaLnBrk="1" hangingPunct="1">
              <a:buFontTx/>
              <a:buChar char="•"/>
              <a:defRPr/>
            </a:pPr>
            <a:r>
              <a:rPr lang="en-GB" sz="2800">
                <a:solidFill>
                  <a:schemeClr val="bg1"/>
                </a:solidFill>
                <a:ea typeface="Arial" charset="0"/>
                <a:cs typeface="Arial" charset="0"/>
              </a:rPr>
              <a:t> Impact on design and innovation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44550" y="3844925"/>
            <a:ext cx="7137400" cy="1938992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bg1"/>
                </a:solidFill>
                <a:ea typeface="Arial" charset="0"/>
                <a:cs typeface="Arial" charset="0"/>
              </a:rPr>
              <a:t>Leading to major breakthroughs, including: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ea typeface="Arial" charset="0"/>
                <a:cs typeface="Arial" charset="0"/>
              </a:rPr>
              <a:t> High performance, low power micro-architectures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ea typeface="Arial" charset="0"/>
                <a:cs typeface="Arial" charset="0"/>
              </a:rPr>
              <a:t> Humanoid robotics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ea typeface="Arial" charset="0"/>
                <a:cs typeface="Arial" charset="0"/>
              </a:rPr>
              <a:t> Network science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ea typeface="Arial" charset="0"/>
                <a:cs typeface="Arial" charset="0"/>
              </a:rPr>
              <a:t> Computational</a:t>
            </a:r>
            <a:r>
              <a:rPr lang="en-GB" sz="24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 biomedicine</a:t>
            </a:r>
            <a:endParaRPr lang="en-GB" sz="24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3957638" y="1033463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Quantum</a:t>
            </a:r>
          </a:p>
          <a:p>
            <a:r>
              <a:rPr lang="en-US" sz="1400">
                <a:solidFill>
                  <a:schemeClr val="tx1"/>
                </a:solidFill>
              </a:rPr>
              <a:t>computation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2730500" y="13779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Algorithms &amp;</a:t>
            </a:r>
          </a:p>
          <a:p>
            <a:r>
              <a:rPr lang="en-US" sz="1400">
                <a:solidFill>
                  <a:schemeClr val="tx1"/>
                </a:solidFill>
              </a:rPr>
              <a:t>complexity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4291013" y="2389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Software</a:t>
            </a:r>
          </a:p>
          <a:p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2527300" y="203200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Algebra, games</a:t>
            </a:r>
          </a:p>
          <a:p>
            <a:r>
              <a:rPr lang="en-US" sz="1400">
                <a:solidFill>
                  <a:schemeClr val="tx1"/>
                </a:solidFill>
              </a:rPr>
              <a:t>&amp; concurrency</a:t>
            </a:r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4419600" y="1651000"/>
            <a:ext cx="395288" cy="395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Verification &amp;</a:t>
            </a:r>
          </a:p>
          <a:p>
            <a:r>
              <a:rPr lang="en-US" sz="140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3590925" y="26955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327025" y="952500"/>
            <a:ext cx="10810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Databases</a:t>
            </a:r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>
            <a:off x="2600325" y="4160838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r>
              <a:rPr lang="en-US" sz="1400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2338388" y="2954338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Graphics and</a:t>
            </a:r>
          </a:p>
          <a:p>
            <a:r>
              <a:rPr lang="en-US" sz="1400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1258888" y="4200525"/>
            <a:ext cx="1079500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1562100" y="3371850"/>
            <a:ext cx="468313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Multi-agent systems</a:t>
            </a:r>
          </a:p>
          <a:p>
            <a:r>
              <a:rPr lang="en-US" sz="1400">
                <a:solidFill>
                  <a:schemeClr val="tx1"/>
                </a:solidFill>
              </a:rPr>
              <a:t>and planning</a:t>
            </a:r>
          </a:p>
        </p:txBody>
      </p:sp>
      <p:sp>
        <p:nvSpPr>
          <p:cNvPr id="16397" name="Oval 14"/>
          <p:cNvSpPr>
            <a:spLocks noChangeArrowheads="1"/>
          </p:cNvSpPr>
          <p:nvPr/>
        </p:nvSpPr>
        <p:spPr bwMode="auto">
          <a:xfrm>
            <a:off x="1173163" y="1839913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Automated</a:t>
            </a:r>
          </a:p>
          <a:p>
            <a:r>
              <a:rPr lang="en-US" sz="1400">
                <a:solidFill>
                  <a:schemeClr val="tx1"/>
                </a:solidFill>
              </a:rPr>
              <a:t>reasoning &amp;</a:t>
            </a:r>
          </a:p>
          <a:p>
            <a:r>
              <a:rPr lang="en-US" sz="1400">
                <a:solidFill>
                  <a:schemeClr val="tx1"/>
                </a:solidFill>
              </a:rPr>
              <a:t>knowledge</a:t>
            </a:r>
          </a:p>
          <a:p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3614738" y="3489325"/>
            <a:ext cx="755650" cy="755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Bioinformatics</a:t>
            </a:r>
          </a:p>
        </p:txBody>
      </p:sp>
      <p:sp>
        <p:nvSpPr>
          <p:cNvPr id="16399" name="Oval 16"/>
          <p:cNvSpPr>
            <a:spLocks noChangeArrowheads="1"/>
          </p:cNvSpPr>
          <p:nvPr/>
        </p:nvSpPr>
        <p:spPr bwMode="auto">
          <a:xfrm>
            <a:off x="4357688" y="44958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000" tIns="4680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Machine</a:t>
            </a:r>
          </a:p>
          <a:p>
            <a:r>
              <a:rPr lang="en-US" sz="140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1114425" y="5427663"/>
            <a:ext cx="1368425" cy="1254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140400" rIns="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Neuro-</a:t>
            </a:r>
          </a:p>
          <a:p>
            <a:r>
              <a:rPr lang="en-US" sz="14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3405188" y="5367338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Wireless</a:t>
            </a:r>
          </a:p>
          <a:p>
            <a:r>
              <a:rPr lang="en-US" sz="1400">
                <a:solidFill>
                  <a:schemeClr val="tx1"/>
                </a:solidFill>
              </a:rPr>
              <a:t>sensor</a:t>
            </a:r>
          </a:p>
          <a:p>
            <a:r>
              <a:rPr lang="en-US" sz="140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16402" name="Oval 19"/>
          <p:cNvSpPr>
            <a:spLocks noChangeArrowheads="1"/>
          </p:cNvSpPr>
          <p:nvPr/>
        </p:nvSpPr>
        <p:spPr bwMode="auto">
          <a:xfrm>
            <a:off x="5091113" y="5254625"/>
            <a:ext cx="1439862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93600" rIns="0" bIns="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r>
              <a:rPr lang="en-US" sz="140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16403" name="Oval 20"/>
          <p:cNvSpPr>
            <a:spLocks noChangeArrowheads="1"/>
          </p:cNvSpPr>
          <p:nvPr/>
        </p:nvSpPr>
        <p:spPr bwMode="auto">
          <a:xfrm>
            <a:off x="7821613" y="2138363"/>
            <a:ext cx="395287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Cognitive</a:t>
            </a:r>
          </a:p>
          <a:p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16404" name="Oval 21"/>
          <p:cNvSpPr>
            <a:spLocks noChangeArrowheads="1"/>
          </p:cNvSpPr>
          <p:nvPr/>
        </p:nvSpPr>
        <p:spPr bwMode="auto">
          <a:xfrm>
            <a:off x="7521575" y="977900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Semantics &amp;</a:t>
            </a:r>
          </a:p>
          <a:p>
            <a:r>
              <a:rPr lang="en-US" sz="1400">
                <a:solidFill>
                  <a:schemeClr val="tx1"/>
                </a:solidFill>
              </a:rPr>
              <a:t>discourse</a:t>
            </a:r>
          </a:p>
        </p:txBody>
      </p:sp>
      <p:sp>
        <p:nvSpPr>
          <p:cNvPr id="16405" name="Oval 22"/>
          <p:cNvSpPr>
            <a:spLocks noChangeArrowheads="1"/>
          </p:cNvSpPr>
          <p:nvPr/>
        </p:nvSpPr>
        <p:spPr bwMode="auto">
          <a:xfrm>
            <a:off x="6076950" y="952500"/>
            <a:ext cx="71913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Multimodal</a:t>
            </a:r>
          </a:p>
          <a:p>
            <a:r>
              <a:rPr lang="en-US" sz="1400">
                <a:solidFill>
                  <a:schemeClr val="tx1"/>
                </a:solidFill>
              </a:rPr>
              <a:t>interaction</a:t>
            </a:r>
          </a:p>
        </p:txBody>
      </p:sp>
      <p:sp>
        <p:nvSpPr>
          <p:cNvPr id="16406" name="Oval 23"/>
          <p:cNvSpPr>
            <a:spLocks noChangeArrowheads="1"/>
          </p:cNvSpPr>
          <p:nvPr/>
        </p:nvSpPr>
        <p:spPr bwMode="auto">
          <a:xfrm>
            <a:off x="7775575" y="2935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information</a:t>
            </a:r>
          </a:p>
          <a:p>
            <a:r>
              <a:rPr lang="en-US" sz="140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16407" name="Oval 24"/>
          <p:cNvSpPr>
            <a:spLocks noChangeArrowheads="1"/>
          </p:cNvSpPr>
          <p:nvPr/>
        </p:nvSpPr>
        <p:spPr bwMode="auto">
          <a:xfrm>
            <a:off x="6180138" y="3741738"/>
            <a:ext cx="1584325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Large scale</a:t>
            </a:r>
          </a:p>
          <a:p>
            <a:r>
              <a:rPr lang="en-US" sz="1400">
                <a:solidFill>
                  <a:schemeClr val="tx1"/>
                </a:solidFill>
              </a:rPr>
              <a:t>natural</a:t>
            </a:r>
          </a:p>
          <a:p>
            <a:r>
              <a:rPr lang="en-US" sz="1400">
                <a:solidFill>
                  <a:schemeClr val="tx1"/>
                </a:solidFill>
              </a:rPr>
              <a:t>language</a:t>
            </a:r>
          </a:p>
          <a:p>
            <a:r>
              <a:rPr lang="en-US" sz="140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16408" name="Oval 25"/>
          <p:cNvSpPr>
            <a:spLocks noChangeArrowheads="1"/>
          </p:cNvSpPr>
          <p:nvPr/>
        </p:nvSpPr>
        <p:spPr bwMode="auto">
          <a:xfrm>
            <a:off x="5502275" y="1819275"/>
            <a:ext cx="1873250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2120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Speech synthesis</a:t>
            </a:r>
          </a:p>
          <a:p>
            <a:r>
              <a:rPr lang="en-US" sz="1400">
                <a:solidFill>
                  <a:schemeClr val="tx1"/>
                </a:solidFill>
              </a:rPr>
              <a:t>and recognition</a:t>
            </a:r>
          </a:p>
        </p:txBody>
      </p:sp>
      <p:sp>
        <p:nvSpPr>
          <p:cNvPr id="16409" name="Oval 26"/>
          <p:cNvSpPr>
            <a:spLocks noChangeArrowheads="1"/>
          </p:cNvSpPr>
          <p:nvPr/>
        </p:nvSpPr>
        <p:spPr bwMode="auto">
          <a:xfrm>
            <a:off x="366713" y="3498850"/>
            <a:ext cx="1044575" cy="1042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6800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</a:rPr>
              <a:t>Data-</a:t>
            </a:r>
          </a:p>
          <a:p>
            <a:r>
              <a:rPr lang="en-US" sz="1400">
                <a:solidFill>
                  <a:schemeClr val="tx1"/>
                </a:solidFill>
              </a:rPr>
              <a:t>intensive</a:t>
            </a:r>
          </a:p>
          <a:p>
            <a:r>
              <a:rPr lang="en-US" sz="1400">
                <a:solidFill>
                  <a:schemeClr val="tx1"/>
                </a:solidFill>
              </a:rPr>
              <a:t>research</a:t>
            </a:r>
          </a:p>
        </p:txBody>
      </p:sp>
      <p:cxnSp>
        <p:nvCxnSpPr>
          <p:cNvPr id="16410" name="Straight Connector 28"/>
          <p:cNvCxnSpPr>
            <a:cxnSpLocks noChangeShapeType="1"/>
            <a:stCxn id="16396" idx="0"/>
            <a:endCxn id="16397" idx="4"/>
          </p:cNvCxnSpPr>
          <p:nvPr/>
        </p:nvCxnSpPr>
        <p:spPr bwMode="auto">
          <a:xfrm rot="16200000" flipV="1">
            <a:off x="1636713" y="3213100"/>
            <a:ext cx="307975" cy="95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1" name="Straight Connector 30"/>
          <p:cNvCxnSpPr>
            <a:cxnSpLocks noChangeShapeType="1"/>
            <a:stCxn id="16392" idx="4"/>
            <a:endCxn id="16409" idx="0"/>
          </p:cNvCxnSpPr>
          <p:nvPr/>
        </p:nvCxnSpPr>
        <p:spPr bwMode="auto">
          <a:xfrm rot="16200000" flipH="1">
            <a:off x="145257" y="2755106"/>
            <a:ext cx="1466850" cy="206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2" name="Straight Connector 32"/>
          <p:cNvCxnSpPr>
            <a:cxnSpLocks noChangeShapeType="1"/>
            <a:stCxn id="16397" idx="4"/>
            <a:endCxn id="16409" idx="7"/>
          </p:cNvCxnSpPr>
          <p:nvPr/>
        </p:nvCxnSpPr>
        <p:spPr bwMode="auto">
          <a:xfrm rot="5400000">
            <a:off x="1228725" y="3094038"/>
            <a:ext cx="587375" cy="5270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3" name="Straight Connector 33"/>
          <p:cNvCxnSpPr>
            <a:cxnSpLocks noChangeShapeType="1"/>
            <a:stCxn id="16389" idx="0"/>
            <a:endCxn id="16387" idx="4"/>
          </p:cNvCxnSpPr>
          <p:nvPr/>
        </p:nvCxnSpPr>
        <p:spPr bwMode="auto">
          <a:xfrm rot="5400000" flipH="1" flipV="1">
            <a:off x="2598738" y="1792287"/>
            <a:ext cx="438150" cy="412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4" name="Straight Connector 38"/>
          <p:cNvCxnSpPr>
            <a:cxnSpLocks noChangeShapeType="1"/>
            <a:stCxn id="16390" idx="2"/>
            <a:endCxn id="16387" idx="6"/>
          </p:cNvCxnSpPr>
          <p:nvPr/>
        </p:nvCxnSpPr>
        <p:spPr bwMode="auto">
          <a:xfrm rot="10800000">
            <a:off x="2946400" y="1485900"/>
            <a:ext cx="1473200" cy="361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5" name="Straight Connector 41"/>
          <p:cNvCxnSpPr>
            <a:cxnSpLocks noChangeShapeType="1"/>
            <a:stCxn id="16387" idx="6"/>
            <a:endCxn id="16386" idx="2"/>
          </p:cNvCxnSpPr>
          <p:nvPr/>
        </p:nvCxnSpPr>
        <p:spPr bwMode="auto">
          <a:xfrm flipV="1">
            <a:off x="2946400" y="1266825"/>
            <a:ext cx="1011238" cy="219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6" name="Straight Connector 44"/>
          <p:cNvCxnSpPr>
            <a:cxnSpLocks noChangeShapeType="1"/>
            <a:stCxn id="16391" idx="1"/>
            <a:endCxn id="16387" idx="4"/>
          </p:cNvCxnSpPr>
          <p:nvPr/>
        </p:nvCxnSpPr>
        <p:spPr bwMode="auto">
          <a:xfrm rot="16200000" flipV="1">
            <a:off x="2663825" y="1768475"/>
            <a:ext cx="1196975" cy="847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7" name="Straight Connector 47"/>
          <p:cNvCxnSpPr>
            <a:cxnSpLocks noChangeShapeType="1"/>
            <a:stCxn id="16393" idx="0"/>
            <a:endCxn id="16394" idx="4"/>
          </p:cNvCxnSpPr>
          <p:nvPr/>
        </p:nvCxnSpPr>
        <p:spPr bwMode="auto">
          <a:xfrm rot="16200000" flipV="1">
            <a:off x="2388394" y="3606006"/>
            <a:ext cx="738188" cy="3714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8" name="Straight Connector 50"/>
          <p:cNvCxnSpPr>
            <a:cxnSpLocks noChangeShapeType="1"/>
            <a:stCxn id="16395" idx="6"/>
            <a:endCxn id="16393" idx="2"/>
          </p:cNvCxnSpPr>
          <p:nvPr/>
        </p:nvCxnSpPr>
        <p:spPr bwMode="auto">
          <a:xfrm flipV="1">
            <a:off x="2338388" y="4502150"/>
            <a:ext cx="261937" cy="2381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19" name="Straight Connector 53"/>
          <p:cNvCxnSpPr>
            <a:cxnSpLocks noChangeShapeType="1"/>
            <a:stCxn id="16400" idx="7"/>
            <a:endCxn id="16398" idx="4"/>
          </p:cNvCxnSpPr>
          <p:nvPr/>
        </p:nvCxnSpPr>
        <p:spPr bwMode="auto">
          <a:xfrm rot="5400000" flipH="1" flipV="1">
            <a:off x="2454275" y="4073525"/>
            <a:ext cx="1366838" cy="17097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0" name="Straight Connector 56"/>
          <p:cNvCxnSpPr>
            <a:cxnSpLocks noChangeShapeType="1"/>
            <a:stCxn id="16399" idx="6"/>
            <a:endCxn id="16407" idx="2"/>
          </p:cNvCxnSpPr>
          <p:nvPr/>
        </p:nvCxnSpPr>
        <p:spPr bwMode="auto">
          <a:xfrm flipV="1">
            <a:off x="4933950" y="4533900"/>
            <a:ext cx="1246188" cy="2508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1" name="Straight Connector 59"/>
          <p:cNvCxnSpPr>
            <a:cxnSpLocks noChangeShapeType="1"/>
            <a:stCxn id="16400" idx="7"/>
            <a:endCxn id="16399" idx="2"/>
          </p:cNvCxnSpPr>
          <p:nvPr/>
        </p:nvCxnSpPr>
        <p:spPr bwMode="auto">
          <a:xfrm rot="5400000" flipH="1" flipV="1">
            <a:off x="2906713" y="4160837"/>
            <a:ext cx="827088" cy="20748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2" name="Straight Connector 62"/>
          <p:cNvCxnSpPr>
            <a:cxnSpLocks noChangeShapeType="1"/>
            <a:stCxn id="16401" idx="6"/>
            <a:endCxn id="16402" idx="2"/>
          </p:cNvCxnSpPr>
          <p:nvPr/>
        </p:nvCxnSpPr>
        <p:spPr bwMode="auto">
          <a:xfrm flipV="1">
            <a:off x="4629150" y="5975350"/>
            <a:ext cx="461963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3" name="Straight Connector 81"/>
          <p:cNvCxnSpPr>
            <a:cxnSpLocks noChangeShapeType="1"/>
            <a:stCxn id="16406" idx="3"/>
            <a:endCxn id="16407" idx="7"/>
          </p:cNvCxnSpPr>
          <p:nvPr/>
        </p:nvCxnSpPr>
        <p:spPr bwMode="auto">
          <a:xfrm rot="5400000">
            <a:off x="7387431" y="3510757"/>
            <a:ext cx="608013" cy="3175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4" name="Straight Connector 84"/>
          <p:cNvCxnSpPr>
            <a:cxnSpLocks noChangeShapeType="1"/>
            <a:stCxn id="16405" idx="4"/>
          </p:cNvCxnSpPr>
          <p:nvPr/>
        </p:nvCxnSpPr>
        <p:spPr bwMode="auto">
          <a:xfrm rot="16200000" flipH="1">
            <a:off x="6364288" y="1744663"/>
            <a:ext cx="147637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5" name="Straight Connector 87"/>
          <p:cNvCxnSpPr>
            <a:cxnSpLocks noChangeShapeType="1"/>
            <a:stCxn id="16404" idx="2"/>
            <a:endCxn id="16405" idx="6"/>
          </p:cNvCxnSpPr>
          <p:nvPr/>
        </p:nvCxnSpPr>
        <p:spPr bwMode="auto">
          <a:xfrm rot="10800000">
            <a:off x="6796088" y="1312863"/>
            <a:ext cx="7254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6" name="Straight Connector 91"/>
          <p:cNvCxnSpPr>
            <a:cxnSpLocks noChangeShapeType="1"/>
            <a:stCxn id="16403" idx="2"/>
          </p:cNvCxnSpPr>
          <p:nvPr/>
        </p:nvCxnSpPr>
        <p:spPr bwMode="auto">
          <a:xfrm rot="10800000" flipV="1">
            <a:off x="7375525" y="2336800"/>
            <a:ext cx="446088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7" name="Straight Connector 94"/>
          <p:cNvCxnSpPr>
            <a:cxnSpLocks noChangeShapeType="1"/>
            <a:stCxn id="16403" idx="4"/>
            <a:endCxn id="16406" idx="0"/>
          </p:cNvCxnSpPr>
          <p:nvPr/>
        </p:nvCxnSpPr>
        <p:spPr bwMode="auto">
          <a:xfrm rot="16200000" flipH="1">
            <a:off x="7823200" y="2730500"/>
            <a:ext cx="401638" cy="79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8" name="Straight Connector 97"/>
          <p:cNvCxnSpPr>
            <a:cxnSpLocks noChangeShapeType="1"/>
            <a:stCxn id="16404" idx="4"/>
            <a:endCxn id="16403" idx="0"/>
          </p:cNvCxnSpPr>
          <p:nvPr/>
        </p:nvCxnSpPr>
        <p:spPr bwMode="auto">
          <a:xfrm rot="16200000" flipH="1">
            <a:off x="7702550" y="1820863"/>
            <a:ext cx="477838" cy="1571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29" name="Straight Connector 138"/>
          <p:cNvCxnSpPr>
            <a:cxnSpLocks noChangeShapeType="1"/>
            <a:stCxn id="16409" idx="6"/>
            <a:endCxn id="16398" idx="2"/>
          </p:cNvCxnSpPr>
          <p:nvPr/>
        </p:nvCxnSpPr>
        <p:spPr bwMode="auto">
          <a:xfrm flipV="1">
            <a:off x="1411288" y="3867150"/>
            <a:ext cx="2203450" cy="152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0" name="Straight Connector 157"/>
          <p:cNvCxnSpPr>
            <a:cxnSpLocks noChangeShapeType="1"/>
            <a:stCxn id="16396" idx="4"/>
            <a:endCxn id="16395" idx="0"/>
          </p:cNvCxnSpPr>
          <p:nvPr/>
        </p:nvCxnSpPr>
        <p:spPr bwMode="auto">
          <a:xfrm rot="16200000" flipH="1">
            <a:off x="1616870" y="4018756"/>
            <a:ext cx="360362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1" name="Straight Connector 171"/>
          <p:cNvCxnSpPr>
            <a:cxnSpLocks noChangeShapeType="1"/>
            <a:stCxn id="16399" idx="5"/>
            <a:endCxn id="16402" idx="1"/>
          </p:cNvCxnSpPr>
          <p:nvPr/>
        </p:nvCxnSpPr>
        <p:spPr bwMode="auto">
          <a:xfrm rot="16200000" flipH="1">
            <a:off x="4837113" y="5000625"/>
            <a:ext cx="477838" cy="4524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2" name="Straight Connector 217"/>
          <p:cNvCxnSpPr>
            <a:cxnSpLocks noChangeShapeType="1"/>
            <a:stCxn id="16407" idx="7"/>
            <a:endCxn id="16403" idx="3"/>
          </p:cNvCxnSpPr>
          <p:nvPr/>
        </p:nvCxnSpPr>
        <p:spPr bwMode="auto">
          <a:xfrm rot="5400000" flipH="1" flipV="1">
            <a:off x="6957219" y="3051969"/>
            <a:ext cx="1497013" cy="346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3" name="Straight Connector 220"/>
          <p:cNvCxnSpPr>
            <a:cxnSpLocks noChangeShapeType="1"/>
            <a:stCxn id="16404" idx="4"/>
            <a:endCxn id="16407" idx="7"/>
          </p:cNvCxnSpPr>
          <p:nvPr/>
        </p:nvCxnSpPr>
        <p:spPr bwMode="auto">
          <a:xfrm rot="5400000">
            <a:off x="6541294" y="2651919"/>
            <a:ext cx="2312988" cy="33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4" name="Straight Connector 223"/>
          <p:cNvCxnSpPr>
            <a:cxnSpLocks noChangeShapeType="1"/>
            <a:stCxn id="16405" idx="5"/>
            <a:endCxn id="16403" idx="1"/>
          </p:cNvCxnSpPr>
          <p:nvPr/>
        </p:nvCxnSpPr>
        <p:spPr bwMode="auto">
          <a:xfrm rot="16200000" flipH="1">
            <a:off x="6970713" y="1287463"/>
            <a:ext cx="628650" cy="1187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5" name="Straight Connector 226"/>
          <p:cNvCxnSpPr>
            <a:cxnSpLocks noChangeShapeType="1"/>
            <a:stCxn id="16399" idx="7"/>
            <a:endCxn id="16408" idx="3"/>
          </p:cNvCxnSpPr>
          <p:nvPr/>
        </p:nvCxnSpPr>
        <p:spPr bwMode="auto">
          <a:xfrm rot="5400000" flipH="1" flipV="1">
            <a:off x="4731544" y="3534569"/>
            <a:ext cx="1163638" cy="927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6" name="Straight Connector 243"/>
          <p:cNvCxnSpPr>
            <a:cxnSpLocks noChangeShapeType="1"/>
            <a:stCxn id="16393" idx="7"/>
            <a:endCxn id="16398" idx="3"/>
          </p:cNvCxnSpPr>
          <p:nvPr/>
        </p:nvCxnSpPr>
        <p:spPr bwMode="auto">
          <a:xfrm rot="5400000" flipH="1" flipV="1">
            <a:off x="3390900" y="3927475"/>
            <a:ext cx="127000" cy="5397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7" name="Straight Connector 253"/>
          <p:cNvCxnSpPr>
            <a:cxnSpLocks noChangeShapeType="1"/>
            <a:stCxn id="16395" idx="4"/>
            <a:endCxn id="16400" idx="0"/>
          </p:cNvCxnSpPr>
          <p:nvPr/>
        </p:nvCxnSpPr>
        <p:spPr bwMode="auto">
          <a:xfrm rot="16200000" flipH="1">
            <a:off x="1725613" y="5354638"/>
            <a:ext cx="14605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8" name="Straight Connector 301"/>
          <p:cNvCxnSpPr>
            <a:cxnSpLocks noChangeShapeType="1"/>
            <a:stCxn id="16388" idx="3"/>
            <a:endCxn id="16391" idx="7"/>
          </p:cNvCxnSpPr>
          <p:nvPr/>
        </p:nvCxnSpPr>
        <p:spPr bwMode="auto">
          <a:xfrm rot="5400000">
            <a:off x="4124325" y="2592388"/>
            <a:ext cx="217487" cy="1793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39" name="Straight Connector 304"/>
          <p:cNvCxnSpPr>
            <a:cxnSpLocks noChangeShapeType="1"/>
            <a:stCxn id="16390" idx="4"/>
            <a:endCxn id="16388" idx="7"/>
          </p:cNvCxnSpPr>
          <p:nvPr/>
        </p:nvCxnSpPr>
        <p:spPr bwMode="auto">
          <a:xfrm rot="5400000">
            <a:off x="4359276" y="2162175"/>
            <a:ext cx="374650" cy="1428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0" name="Straight Connector 307"/>
          <p:cNvCxnSpPr>
            <a:cxnSpLocks noChangeShapeType="1"/>
            <a:stCxn id="16386" idx="5"/>
            <a:endCxn id="16390" idx="0"/>
          </p:cNvCxnSpPr>
          <p:nvPr/>
        </p:nvCxnSpPr>
        <p:spPr bwMode="auto">
          <a:xfrm rot="16200000" flipH="1">
            <a:off x="4378325" y="1411288"/>
            <a:ext cx="219075" cy="260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1" name="Straight Connector 322"/>
          <p:cNvCxnSpPr>
            <a:cxnSpLocks noChangeShapeType="1"/>
            <a:stCxn id="16389" idx="3"/>
            <a:endCxn id="16396" idx="7"/>
          </p:cNvCxnSpPr>
          <p:nvPr/>
        </p:nvCxnSpPr>
        <p:spPr bwMode="auto">
          <a:xfrm rot="5400000">
            <a:off x="1809750" y="2644776"/>
            <a:ext cx="947737" cy="6461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2" name="Straight Connector 333"/>
          <p:cNvCxnSpPr>
            <a:cxnSpLocks noChangeShapeType="1"/>
            <a:stCxn id="16393" idx="3"/>
            <a:endCxn id="16400" idx="7"/>
          </p:cNvCxnSpPr>
          <p:nvPr/>
        </p:nvCxnSpPr>
        <p:spPr bwMode="auto">
          <a:xfrm rot="5400000">
            <a:off x="2057400" y="4968875"/>
            <a:ext cx="868363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3" name="Straight Connector 336"/>
          <p:cNvCxnSpPr>
            <a:cxnSpLocks noChangeShapeType="1"/>
            <a:stCxn id="16395" idx="6"/>
            <a:endCxn id="16399" idx="2"/>
          </p:cNvCxnSpPr>
          <p:nvPr/>
        </p:nvCxnSpPr>
        <p:spPr bwMode="auto">
          <a:xfrm>
            <a:off x="2338388" y="4740275"/>
            <a:ext cx="2019300" cy="44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4" name="Straight Connector 339"/>
          <p:cNvCxnSpPr>
            <a:cxnSpLocks noChangeShapeType="1"/>
            <a:stCxn id="16392" idx="6"/>
            <a:endCxn id="16387" idx="2"/>
          </p:cNvCxnSpPr>
          <p:nvPr/>
        </p:nvCxnSpPr>
        <p:spPr bwMode="auto">
          <a:xfrm flipV="1">
            <a:off x="1408113" y="1485900"/>
            <a:ext cx="13223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5" name="Straight Connector 342"/>
          <p:cNvCxnSpPr>
            <a:cxnSpLocks noChangeShapeType="1"/>
            <a:stCxn id="16392" idx="5"/>
            <a:endCxn id="16397" idx="1"/>
          </p:cNvCxnSpPr>
          <p:nvPr/>
        </p:nvCxnSpPr>
        <p:spPr bwMode="auto">
          <a:xfrm rot="16200000" flipH="1">
            <a:off x="1227932" y="1894681"/>
            <a:ext cx="146050" cy="1031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6" name="Straight Connector 345"/>
          <p:cNvCxnSpPr>
            <a:cxnSpLocks noChangeShapeType="1"/>
            <a:stCxn id="16390" idx="4"/>
            <a:endCxn id="16399" idx="0"/>
          </p:cNvCxnSpPr>
          <p:nvPr/>
        </p:nvCxnSpPr>
        <p:spPr bwMode="auto">
          <a:xfrm rot="16200000" flipH="1">
            <a:off x="3406776" y="3257550"/>
            <a:ext cx="2449512" cy="269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7" name="Straight Connector 348"/>
          <p:cNvCxnSpPr>
            <a:cxnSpLocks noChangeShapeType="1"/>
            <a:stCxn id="16396" idx="6"/>
            <a:endCxn id="16394" idx="3"/>
          </p:cNvCxnSpPr>
          <p:nvPr/>
        </p:nvCxnSpPr>
        <p:spPr bwMode="auto">
          <a:xfrm flipV="1">
            <a:off x="2030413" y="3354388"/>
            <a:ext cx="376237" cy="2524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8" name="Straight Connector 358"/>
          <p:cNvCxnSpPr>
            <a:cxnSpLocks noChangeShapeType="1"/>
            <a:stCxn id="16396" idx="5"/>
            <a:endCxn id="16399" idx="1"/>
          </p:cNvCxnSpPr>
          <p:nvPr/>
        </p:nvCxnSpPr>
        <p:spPr bwMode="auto">
          <a:xfrm rot="16200000" flipH="1">
            <a:off x="2797175" y="2935288"/>
            <a:ext cx="808038" cy="24812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49" name="Straight Connector 361"/>
          <p:cNvCxnSpPr>
            <a:cxnSpLocks noChangeShapeType="1"/>
            <a:stCxn id="16391" idx="4"/>
            <a:endCxn id="16398" idx="0"/>
          </p:cNvCxnSpPr>
          <p:nvPr/>
        </p:nvCxnSpPr>
        <p:spPr bwMode="auto">
          <a:xfrm rot="16200000" flipH="1">
            <a:off x="3880644" y="3377406"/>
            <a:ext cx="146050" cy="777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50" name="Straight Connector 364"/>
          <p:cNvCxnSpPr>
            <a:cxnSpLocks noChangeShapeType="1"/>
            <a:stCxn id="16398" idx="5"/>
            <a:endCxn id="16399" idx="0"/>
          </p:cNvCxnSpPr>
          <p:nvPr/>
        </p:nvCxnSpPr>
        <p:spPr bwMode="auto">
          <a:xfrm rot="16200000" flipH="1">
            <a:off x="4271169" y="4121944"/>
            <a:ext cx="361950" cy="3857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51" name="Straight Connector 367"/>
          <p:cNvCxnSpPr>
            <a:cxnSpLocks noChangeShapeType="1"/>
            <a:stCxn id="16409" idx="7"/>
            <a:endCxn id="16396" idx="2"/>
          </p:cNvCxnSpPr>
          <p:nvPr/>
        </p:nvCxnSpPr>
        <p:spPr bwMode="auto">
          <a:xfrm rot="5400000" flipH="1" flipV="1">
            <a:off x="1388269" y="3477419"/>
            <a:ext cx="44450" cy="3032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924175" y="179212"/>
            <a:ext cx="4819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 smtClean="0">
                <a:solidFill>
                  <a:srgbClr val="0B345F"/>
                </a:solidFill>
                <a:latin typeface="+mj-lt"/>
              </a:rPr>
              <a:t>Our research l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B345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andscape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5256389" y="757297"/>
            <a:ext cx="3544241" cy="4755444"/>
          </a:xfrm>
          <a:custGeom>
            <a:avLst/>
            <a:gdLst>
              <a:gd name="connsiteX0" fmla="*/ 613833 w 3544241"/>
              <a:gd name="connsiteY0" fmla="*/ 258703 h 4755444"/>
              <a:gd name="connsiteX1" fmla="*/ 924278 w 3544241"/>
              <a:gd name="connsiteY1" fmla="*/ 103481 h 4755444"/>
              <a:gd name="connsiteX2" fmla="*/ 1375833 w 3544241"/>
              <a:gd name="connsiteY2" fmla="*/ 89370 h 4755444"/>
              <a:gd name="connsiteX3" fmla="*/ 2885722 w 3544241"/>
              <a:gd name="connsiteY3" fmla="*/ 103481 h 4755444"/>
              <a:gd name="connsiteX4" fmla="*/ 3407833 w 3544241"/>
              <a:gd name="connsiteY4" fmla="*/ 710259 h 4755444"/>
              <a:gd name="connsiteX5" fmla="*/ 3450167 w 3544241"/>
              <a:gd name="connsiteY5" fmla="*/ 2347147 h 4755444"/>
              <a:gd name="connsiteX6" fmla="*/ 2843389 w 3544241"/>
              <a:gd name="connsiteY6" fmla="*/ 2925703 h 4755444"/>
              <a:gd name="connsiteX7" fmla="*/ 2688167 w 3544241"/>
              <a:gd name="connsiteY7" fmla="*/ 3842925 h 4755444"/>
              <a:gd name="connsiteX8" fmla="*/ 2504722 w 3544241"/>
              <a:gd name="connsiteY8" fmla="*/ 4365036 h 4755444"/>
              <a:gd name="connsiteX9" fmla="*/ 2095500 w 3544241"/>
              <a:gd name="connsiteY9" fmla="*/ 4661370 h 4755444"/>
              <a:gd name="connsiteX10" fmla="*/ 1531055 w 3544241"/>
              <a:gd name="connsiteY10" fmla="*/ 4717814 h 4755444"/>
              <a:gd name="connsiteX11" fmla="*/ 924278 w 3544241"/>
              <a:gd name="connsiteY11" fmla="*/ 4435592 h 4755444"/>
              <a:gd name="connsiteX12" fmla="*/ 698500 w 3544241"/>
              <a:gd name="connsiteY12" fmla="*/ 3715925 h 4755444"/>
              <a:gd name="connsiteX13" fmla="*/ 444500 w 3544241"/>
              <a:gd name="connsiteY13" fmla="*/ 3123259 h 4755444"/>
              <a:gd name="connsiteX14" fmla="*/ 63500 w 3544241"/>
              <a:gd name="connsiteY14" fmla="*/ 2318925 h 4755444"/>
              <a:gd name="connsiteX15" fmla="*/ 91722 w 3544241"/>
              <a:gd name="connsiteY15" fmla="*/ 1288814 h 4755444"/>
              <a:gd name="connsiteX16" fmla="*/ 613833 w 3544241"/>
              <a:gd name="connsiteY16" fmla="*/ 258703 h 475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4241" h="4755444">
                <a:moveTo>
                  <a:pt x="613833" y="258703"/>
                </a:moveTo>
                <a:cubicBezTo>
                  <a:pt x="752592" y="61147"/>
                  <a:pt x="797278" y="131703"/>
                  <a:pt x="924278" y="103481"/>
                </a:cubicBezTo>
                <a:cubicBezTo>
                  <a:pt x="1051278" y="75259"/>
                  <a:pt x="1375833" y="89370"/>
                  <a:pt x="1375833" y="89370"/>
                </a:cubicBezTo>
                <a:cubicBezTo>
                  <a:pt x="1702740" y="89370"/>
                  <a:pt x="2547055" y="0"/>
                  <a:pt x="2885722" y="103481"/>
                </a:cubicBezTo>
                <a:cubicBezTo>
                  <a:pt x="3224389" y="206962"/>
                  <a:pt x="3313759" y="336315"/>
                  <a:pt x="3407833" y="710259"/>
                </a:cubicBezTo>
                <a:cubicBezTo>
                  <a:pt x="3501907" y="1084203"/>
                  <a:pt x="3544241" y="1977906"/>
                  <a:pt x="3450167" y="2347147"/>
                </a:cubicBezTo>
                <a:cubicBezTo>
                  <a:pt x="3356093" y="2716388"/>
                  <a:pt x="2970389" y="2676407"/>
                  <a:pt x="2843389" y="2925703"/>
                </a:cubicBezTo>
                <a:cubicBezTo>
                  <a:pt x="2716389" y="3174999"/>
                  <a:pt x="2744611" y="3603036"/>
                  <a:pt x="2688167" y="3842925"/>
                </a:cubicBezTo>
                <a:cubicBezTo>
                  <a:pt x="2631723" y="4082814"/>
                  <a:pt x="2603500" y="4228629"/>
                  <a:pt x="2504722" y="4365036"/>
                </a:cubicBezTo>
                <a:cubicBezTo>
                  <a:pt x="2405944" y="4501443"/>
                  <a:pt x="2257778" y="4602574"/>
                  <a:pt x="2095500" y="4661370"/>
                </a:cubicBezTo>
                <a:cubicBezTo>
                  <a:pt x="1933222" y="4720166"/>
                  <a:pt x="1726259" y="4755444"/>
                  <a:pt x="1531055" y="4717814"/>
                </a:cubicBezTo>
                <a:cubicBezTo>
                  <a:pt x="1335851" y="4680184"/>
                  <a:pt x="1063037" y="4602574"/>
                  <a:pt x="924278" y="4435592"/>
                </a:cubicBezTo>
                <a:cubicBezTo>
                  <a:pt x="785519" y="4268611"/>
                  <a:pt x="778463" y="3934647"/>
                  <a:pt x="698500" y="3715925"/>
                </a:cubicBezTo>
                <a:cubicBezTo>
                  <a:pt x="618537" y="3497203"/>
                  <a:pt x="550333" y="3356092"/>
                  <a:pt x="444500" y="3123259"/>
                </a:cubicBezTo>
                <a:cubicBezTo>
                  <a:pt x="338667" y="2890426"/>
                  <a:pt x="122296" y="2624666"/>
                  <a:pt x="63500" y="2318925"/>
                </a:cubicBezTo>
                <a:cubicBezTo>
                  <a:pt x="4704" y="2013184"/>
                  <a:pt x="0" y="1634536"/>
                  <a:pt x="91722" y="1288814"/>
                </a:cubicBezTo>
                <a:cubicBezTo>
                  <a:pt x="183444" y="943092"/>
                  <a:pt x="475074" y="456259"/>
                  <a:pt x="613833" y="258703"/>
                </a:cubicBezTo>
                <a:close/>
              </a:path>
            </a:pathLst>
          </a:custGeom>
          <a:solidFill>
            <a:srgbClr val="FF0000">
              <a:alpha val="39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921926" y="4339167"/>
            <a:ext cx="4212167" cy="2492962"/>
          </a:xfrm>
          <a:custGeom>
            <a:avLst/>
            <a:gdLst>
              <a:gd name="connsiteX0" fmla="*/ 23518 w 4212167"/>
              <a:gd name="connsiteY0" fmla="*/ 1516944 h 2492962"/>
              <a:gd name="connsiteX1" fmla="*/ 178741 w 4212167"/>
              <a:gd name="connsiteY1" fmla="*/ 1248833 h 2492962"/>
              <a:gd name="connsiteX2" fmla="*/ 460963 w 4212167"/>
              <a:gd name="connsiteY2" fmla="*/ 1051277 h 2492962"/>
              <a:gd name="connsiteX3" fmla="*/ 1194741 w 4212167"/>
              <a:gd name="connsiteY3" fmla="*/ 994833 h 2492962"/>
              <a:gd name="connsiteX4" fmla="*/ 2549407 w 4212167"/>
              <a:gd name="connsiteY4" fmla="*/ 627944 h 2492962"/>
              <a:gd name="connsiteX5" fmla="*/ 3565407 w 4212167"/>
              <a:gd name="connsiteY5" fmla="*/ 77611 h 2492962"/>
              <a:gd name="connsiteX6" fmla="*/ 4101630 w 4212167"/>
              <a:gd name="connsiteY6" fmla="*/ 162277 h 2492962"/>
              <a:gd name="connsiteX7" fmla="*/ 4115741 w 4212167"/>
              <a:gd name="connsiteY7" fmla="*/ 754944 h 2492962"/>
              <a:gd name="connsiteX8" fmla="*/ 3523074 w 4212167"/>
              <a:gd name="connsiteY8" fmla="*/ 896055 h 2492962"/>
              <a:gd name="connsiteX9" fmla="*/ 2817518 w 4212167"/>
              <a:gd name="connsiteY9" fmla="*/ 910166 h 2492962"/>
              <a:gd name="connsiteX10" fmla="*/ 1914407 w 4212167"/>
              <a:gd name="connsiteY10" fmla="*/ 1262944 h 2492962"/>
              <a:gd name="connsiteX11" fmla="*/ 1603963 w 4212167"/>
              <a:gd name="connsiteY11" fmla="*/ 2039055 h 2492962"/>
              <a:gd name="connsiteX12" fmla="*/ 1166518 w 4212167"/>
              <a:gd name="connsiteY12" fmla="*/ 2434166 h 2492962"/>
              <a:gd name="connsiteX13" fmla="*/ 432741 w 4212167"/>
              <a:gd name="connsiteY13" fmla="*/ 2391833 h 2492962"/>
              <a:gd name="connsiteX14" fmla="*/ 65852 w 4212167"/>
              <a:gd name="connsiteY14" fmla="*/ 1883833 h 2492962"/>
              <a:gd name="connsiteX15" fmla="*/ 23518 w 4212167"/>
              <a:gd name="connsiteY15" fmla="*/ 1516944 h 249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2167" h="2492962">
                <a:moveTo>
                  <a:pt x="23518" y="1516944"/>
                </a:moveTo>
                <a:cubicBezTo>
                  <a:pt x="42333" y="1411111"/>
                  <a:pt x="105834" y="1326444"/>
                  <a:pt x="178741" y="1248833"/>
                </a:cubicBezTo>
                <a:cubicBezTo>
                  <a:pt x="251648" y="1171222"/>
                  <a:pt x="291630" y="1093610"/>
                  <a:pt x="460963" y="1051277"/>
                </a:cubicBezTo>
                <a:cubicBezTo>
                  <a:pt x="630296" y="1008944"/>
                  <a:pt x="846667" y="1065388"/>
                  <a:pt x="1194741" y="994833"/>
                </a:cubicBezTo>
                <a:cubicBezTo>
                  <a:pt x="1542815" y="924278"/>
                  <a:pt x="2154296" y="780814"/>
                  <a:pt x="2549407" y="627944"/>
                </a:cubicBezTo>
                <a:cubicBezTo>
                  <a:pt x="2944518" y="475074"/>
                  <a:pt x="3306703" y="155222"/>
                  <a:pt x="3565407" y="77611"/>
                </a:cubicBezTo>
                <a:cubicBezTo>
                  <a:pt x="3824111" y="0"/>
                  <a:pt x="4009908" y="49388"/>
                  <a:pt x="4101630" y="162277"/>
                </a:cubicBezTo>
                <a:cubicBezTo>
                  <a:pt x="4193352" y="275166"/>
                  <a:pt x="4212167" y="632648"/>
                  <a:pt x="4115741" y="754944"/>
                </a:cubicBezTo>
                <a:cubicBezTo>
                  <a:pt x="4019315" y="877240"/>
                  <a:pt x="3739444" y="870185"/>
                  <a:pt x="3523074" y="896055"/>
                </a:cubicBezTo>
                <a:cubicBezTo>
                  <a:pt x="3306704" y="921925"/>
                  <a:pt x="3085629" y="849018"/>
                  <a:pt x="2817518" y="910166"/>
                </a:cubicBezTo>
                <a:cubicBezTo>
                  <a:pt x="2549407" y="971314"/>
                  <a:pt x="2116666" y="1074796"/>
                  <a:pt x="1914407" y="1262944"/>
                </a:cubicBezTo>
                <a:cubicBezTo>
                  <a:pt x="1712148" y="1451092"/>
                  <a:pt x="1728611" y="1843851"/>
                  <a:pt x="1603963" y="2039055"/>
                </a:cubicBezTo>
                <a:cubicBezTo>
                  <a:pt x="1479315" y="2234259"/>
                  <a:pt x="1361722" y="2375370"/>
                  <a:pt x="1166518" y="2434166"/>
                </a:cubicBezTo>
                <a:cubicBezTo>
                  <a:pt x="971314" y="2492962"/>
                  <a:pt x="616185" y="2483555"/>
                  <a:pt x="432741" y="2391833"/>
                </a:cubicBezTo>
                <a:cubicBezTo>
                  <a:pt x="249297" y="2300111"/>
                  <a:pt x="131704" y="2034352"/>
                  <a:pt x="65852" y="1883833"/>
                </a:cubicBezTo>
                <a:cubicBezTo>
                  <a:pt x="0" y="1733315"/>
                  <a:pt x="4703" y="1622777"/>
                  <a:pt x="23518" y="1516944"/>
                </a:cubicBezTo>
                <a:close/>
              </a:path>
            </a:pathLst>
          </a:custGeom>
          <a:solidFill>
            <a:srgbClr val="3366FF">
              <a:alpha val="40000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3271426" y="5174074"/>
            <a:ext cx="3396074" cy="1634537"/>
          </a:xfrm>
          <a:custGeom>
            <a:avLst/>
            <a:gdLst>
              <a:gd name="connsiteX0" fmla="*/ 256352 w 3396074"/>
              <a:gd name="connsiteY0" fmla="*/ 258704 h 1634537"/>
              <a:gd name="connsiteX1" fmla="*/ 651463 w 3396074"/>
              <a:gd name="connsiteY1" fmla="*/ 117593 h 1634537"/>
              <a:gd name="connsiteX2" fmla="*/ 1300574 w 3396074"/>
              <a:gd name="connsiteY2" fmla="*/ 202259 h 1634537"/>
              <a:gd name="connsiteX3" fmla="*/ 2020241 w 3396074"/>
              <a:gd name="connsiteY3" fmla="*/ 145815 h 1634537"/>
              <a:gd name="connsiteX4" fmla="*/ 2514130 w 3396074"/>
              <a:gd name="connsiteY4" fmla="*/ 4704 h 1634537"/>
              <a:gd name="connsiteX5" fmla="*/ 2895130 w 3396074"/>
              <a:gd name="connsiteY5" fmla="*/ 117593 h 1634537"/>
              <a:gd name="connsiteX6" fmla="*/ 3304352 w 3396074"/>
              <a:gd name="connsiteY6" fmla="*/ 470370 h 1634537"/>
              <a:gd name="connsiteX7" fmla="*/ 3318463 w 3396074"/>
              <a:gd name="connsiteY7" fmla="*/ 1175926 h 1634537"/>
              <a:gd name="connsiteX8" fmla="*/ 2838685 w 3396074"/>
              <a:gd name="connsiteY8" fmla="*/ 1571037 h 1634537"/>
              <a:gd name="connsiteX9" fmla="*/ 2161352 w 3396074"/>
              <a:gd name="connsiteY9" fmla="*/ 1556926 h 1634537"/>
              <a:gd name="connsiteX10" fmla="*/ 1625130 w 3396074"/>
              <a:gd name="connsiteY10" fmla="*/ 1260593 h 1634537"/>
              <a:gd name="connsiteX11" fmla="*/ 1328796 w 3396074"/>
              <a:gd name="connsiteY11" fmla="*/ 1260593 h 1634537"/>
              <a:gd name="connsiteX12" fmla="*/ 1032463 w 3396074"/>
              <a:gd name="connsiteY12" fmla="*/ 1458148 h 1634537"/>
              <a:gd name="connsiteX13" fmla="*/ 538574 w 3396074"/>
              <a:gd name="connsiteY13" fmla="*/ 1500482 h 1634537"/>
              <a:gd name="connsiteX14" fmla="*/ 87018 w 3396074"/>
              <a:gd name="connsiteY14" fmla="*/ 1175926 h 1634537"/>
              <a:gd name="connsiteX15" fmla="*/ 30574 w 3396074"/>
              <a:gd name="connsiteY15" fmla="*/ 653815 h 1634537"/>
              <a:gd name="connsiteX16" fmla="*/ 256352 w 3396074"/>
              <a:gd name="connsiteY16" fmla="*/ 258704 h 16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6074" h="1634537">
                <a:moveTo>
                  <a:pt x="256352" y="258704"/>
                </a:moveTo>
                <a:cubicBezTo>
                  <a:pt x="359834" y="169334"/>
                  <a:pt x="477426" y="127000"/>
                  <a:pt x="651463" y="117593"/>
                </a:cubicBezTo>
                <a:cubicBezTo>
                  <a:pt x="825500" y="108186"/>
                  <a:pt x="1072444" y="197555"/>
                  <a:pt x="1300574" y="202259"/>
                </a:cubicBezTo>
                <a:cubicBezTo>
                  <a:pt x="1528704" y="206963"/>
                  <a:pt x="1817982" y="178741"/>
                  <a:pt x="2020241" y="145815"/>
                </a:cubicBezTo>
                <a:cubicBezTo>
                  <a:pt x="2222500" y="112889"/>
                  <a:pt x="2368315" y="9408"/>
                  <a:pt x="2514130" y="4704"/>
                </a:cubicBezTo>
                <a:cubicBezTo>
                  <a:pt x="2659945" y="0"/>
                  <a:pt x="2763427" y="39982"/>
                  <a:pt x="2895130" y="117593"/>
                </a:cubicBezTo>
                <a:cubicBezTo>
                  <a:pt x="3026833" y="195204"/>
                  <a:pt x="3233797" y="293981"/>
                  <a:pt x="3304352" y="470370"/>
                </a:cubicBezTo>
                <a:cubicBezTo>
                  <a:pt x="3374907" y="646759"/>
                  <a:pt x="3396074" y="992481"/>
                  <a:pt x="3318463" y="1175926"/>
                </a:cubicBezTo>
                <a:cubicBezTo>
                  <a:pt x="3240852" y="1359371"/>
                  <a:pt x="3031537" y="1507537"/>
                  <a:pt x="2838685" y="1571037"/>
                </a:cubicBezTo>
                <a:cubicBezTo>
                  <a:pt x="2645833" y="1634537"/>
                  <a:pt x="2363611" y="1608667"/>
                  <a:pt x="2161352" y="1556926"/>
                </a:cubicBezTo>
                <a:cubicBezTo>
                  <a:pt x="1959093" y="1505185"/>
                  <a:pt x="1763889" y="1309982"/>
                  <a:pt x="1625130" y="1260593"/>
                </a:cubicBezTo>
                <a:cubicBezTo>
                  <a:pt x="1486371" y="1211204"/>
                  <a:pt x="1427574" y="1227667"/>
                  <a:pt x="1328796" y="1260593"/>
                </a:cubicBezTo>
                <a:cubicBezTo>
                  <a:pt x="1230018" y="1293519"/>
                  <a:pt x="1164167" y="1418166"/>
                  <a:pt x="1032463" y="1458148"/>
                </a:cubicBezTo>
                <a:cubicBezTo>
                  <a:pt x="900759" y="1498130"/>
                  <a:pt x="696148" y="1547519"/>
                  <a:pt x="538574" y="1500482"/>
                </a:cubicBezTo>
                <a:cubicBezTo>
                  <a:pt x="381000" y="1453445"/>
                  <a:pt x="171685" y="1317037"/>
                  <a:pt x="87018" y="1175926"/>
                </a:cubicBezTo>
                <a:cubicBezTo>
                  <a:pt x="2351" y="1034815"/>
                  <a:pt x="0" y="809037"/>
                  <a:pt x="30574" y="653815"/>
                </a:cubicBezTo>
                <a:cubicBezTo>
                  <a:pt x="61148" y="498593"/>
                  <a:pt x="152870" y="348074"/>
                  <a:pt x="256352" y="258704"/>
                </a:cubicBezTo>
                <a:close/>
              </a:path>
            </a:pathLst>
          </a:custGeom>
          <a:solidFill>
            <a:srgbClr val="660066">
              <a:alpha val="40000"/>
            </a:srgbClr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237537" y="1766241"/>
            <a:ext cx="2227204" cy="2852796"/>
          </a:xfrm>
          <a:custGeom>
            <a:avLst/>
            <a:gdLst>
              <a:gd name="connsiteX0" fmla="*/ 30574 w 2227204"/>
              <a:gd name="connsiteY0" fmla="*/ 2142537 h 2852796"/>
              <a:gd name="connsiteX1" fmla="*/ 214019 w 2227204"/>
              <a:gd name="connsiteY1" fmla="*/ 1803870 h 2852796"/>
              <a:gd name="connsiteX2" fmla="*/ 510352 w 2227204"/>
              <a:gd name="connsiteY2" fmla="*/ 1620426 h 2852796"/>
              <a:gd name="connsiteX3" fmla="*/ 806685 w 2227204"/>
              <a:gd name="connsiteY3" fmla="*/ 1267648 h 2852796"/>
              <a:gd name="connsiteX4" fmla="*/ 863130 w 2227204"/>
              <a:gd name="connsiteY4" fmla="*/ 674981 h 2852796"/>
              <a:gd name="connsiteX5" fmla="*/ 947796 w 2227204"/>
              <a:gd name="connsiteY5" fmla="*/ 364537 h 2852796"/>
              <a:gd name="connsiteX6" fmla="*/ 1230019 w 2227204"/>
              <a:gd name="connsiteY6" fmla="*/ 96426 h 2852796"/>
              <a:gd name="connsiteX7" fmla="*/ 1625130 w 2227204"/>
              <a:gd name="connsiteY7" fmla="*/ 11759 h 2852796"/>
              <a:gd name="connsiteX8" fmla="*/ 2006130 w 2227204"/>
              <a:gd name="connsiteY8" fmla="*/ 166981 h 2852796"/>
              <a:gd name="connsiteX9" fmla="*/ 2189574 w 2227204"/>
              <a:gd name="connsiteY9" fmla="*/ 449203 h 2852796"/>
              <a:gd name="connsiteX10" fmla="*/ 2175463 w 2227204"/>
              <a:gd name="connsiteY10" fmla="*/ 928981 h 2852796"/>
              <a:gd name="connsiteX11" fmla="*/ 1879130 w 2227204"/>
              <a:gd name="connsiteY11" fmla="*/ 1295870 h 2852796"/>
              <a:gd name="connsiteX12" fmla="*/ 1766241 w 2227204"/>
              <a:gd name="connsiteY12" fmla="*/ 1465203 h 2852796"/>
              <a:gd name="connsiteX13" fmla="*/ 1865019 w 2227204"/>
              <a:gd name="connsiteY13" fmla="*/ 1789759 h 2852796"/>
              <a:gd name="connsiteX14" fmla="*/ 1794463 w 2227204"/>
              <a:gd name="connsiteY14" fmla="*/ 2170759 h 2852796"/>
              <a:gd name="connsiteX15" fmla="*/ 1342907 w 2227204"/>
              <a:gd name="connsiteY15" fmla="*/ 2255426 h 2852796"/>
              <a:gd name="connsiteX16" fmla="*/ 1215907 w 2227204"/>
              <a:gd name="connsiteY16" fmla="*/ 2424759 h 2852796"/>
              <a:gd name="connsiteX17" fmla="*/ 1103019 w 2227204"/>
              <a:gd name="connsiteY17" fmla="*/ 2565870 h 2852796"/>
              <a:gd name="connsiteX18" fmla="*/ 863130 w 2227204"/>
              <a:gd name="connsiteY18" fmla="*/ 2791648 h 2852796"/>
              <a:gd name="connsiteX19" fmla="*/ 298685 w 2227204"/>
              <a:gd name="connsiteY19" fmla="*/ 2791648 h 2852796"/>
              <a:gd name="connsiteX20" fmla="*/ 44685 w 2227204"/>
              <a:gd name="connsiteY20" fmla="*/ 2424759 h 2852796"/>
              <a:gd name="connsiteX21" fmla="*/ 30574 w 2227204"/>
              <a:gd name="connsiteY21" fmla="*/ 2142537 h 28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7204" h="2852796">
                <a:moveTo>
                  <a:pt x="30574" y="2142537"/>
                </a:moveTo>
                <a:cubicBezTo>
                  <a:pt x="58796" y="2039056"/>
                  <a:pt x="134056" y="1890889"/>
                  <a:pt x="214019" y="1803870"/>
                </a:cubicBezTo>
                <a:cubicBezTo>
                  <a:pt x="293982" y="1716851"/>
                  <a:pt x="411574" y="1709796"/>
                  <a:pt x="510352" y="1620426"/>
                </a:cubicBezTo>
                <a:cubicBezTo>
                  <a:pt x="609130" y="1531056"/>
                  <a:pt x="747889" y="1425222"/>
                  <a:pt x="806685" y="1267648"/>
                </a:cubicBezTo>
                <a:cubicBezTo>
                  <a:pt x="865481" y="1110074"/>
                  <a:pt x="839612" y="825499"/>
                  <a:pt x="863130" y="674981"/>
                </a:cubicBezTo>
                <a:cubicBezTo>
                  <a:pt x="886648" y="524463"/>
                  <a:pt x="886648" y="460963"/>
                  <a:pt x="947796" y="364537"/>
                </a:cubicBezTo>
                <a:cubicBezTo>
                  <a:pt x="1008944" y="268111"/>
                  <a:pt x="1117130" y="155222"/>
                  <a:pt x="1230019" y="96426"/>
                </a:cubicBezTo>
                <a:cubicBezTo>
                  <a:pt x="1342908" y="37630"/>
                  <a:pt x="1495778" y="0"/>
                  <a:pt x="1625130" y="11759"/>
                </a:cubicBezTo>
                <a:cubicBezTo>
                  <a:pt x="1754482" y="23518"/>
                  <a:pt x="1912056" y="94074"/>
                  <a:pt x="2006130" y="166981"/>
                </a:cubicBezTo>
                <a:cubicBezTo>
                  <a:pt x="2100204" y="239888"/>
                  <a:pt x="2161352" y="322203"/>
                  <a:pt x="2189574" y="449203"/>
                </a:cubicBezTo>
                <a:cubicBezTo>
                  <a:pt x="2217796" y="576203"/>
                  <a:pt x="2227204" y="787870"/>
                  <a:pt x="2175463" y="928981"/>
                </a:cubicBezTo>
                <a:cubicBezTo>
                  <a:pt x="2123722" y="1070092"/>
                  <a:pt x="1947334" y="1206500"/>
                  <a:pt x="1879130" y="1295870"/>
                </a:cubicBezTo>
                <a:cubicBezTo>
                  <a:pt x="1810926" y="1385240"/>
                  <a:pt x="1768593" y="1382888"/>
                  <a:pt x="1766241" y="1465203"/>
                </a:cubicBezTo>
                <a:cubicBezTo>
                  <a:pt x="1763889" y="1547518"/>
                  <a:pt x="1860315" y="1672166"/>
                  <a:pt x="1865019" y="1789759"/>
                </a:cubicBezTo>
                <a:cubicBezTo>
                  <a:pt x="1869723" y="1907352"/>
                  <a:pt x="1881482" y="2093148"/>
                  <a:pt x="1794463" y="2170759"/>
                </a:cubicBezTo>
                <a:cubicBezTo>
                  <a:pt x="1707444" y="2248370"/>
                  <a:pt x="1439333" y="2213093"/>
                  <a:pt x="1342907" y="2255426"/>
                </a:cubicBezTo>
                <a:cubicBezTo>
                  <a:pt x="1246481" y="2297759"/>
                  <a:pt x="1255888" y="2373018"/>
                  <a:pt x="1215907" y="2424759"/>
                </a:cubicBezTo>
                <a:cubicBezTo>
                  <a:pt x="1175926" y="2476500"/>
                  <a:pt x="1161815" y="2504722"/>
                  <a:pt x="1103019" y="2565870"/>
                </a:cubicBezTo>
                <a:cubicBezTo>
                  <a:pt x="1044223" y="2627018"/>
                  <a:pt x="997186" y="2754018"/>
                  <a:pt x="863130" y="2791648"/>
                </a:cubicBezTo>
                <a:cubicBezTo>
                  <a:pt x="729074" y="2829278"/>
                  <a:pt x="435093" y="2852796"/>
                  <a:pt x="298685" y="2791648"/>
                </a:cubicBezTo>
                <a:cubicBezTo>
                  <a:pt x="162278" y="2730500"/>
                  <a:pt x="89370" y="2535296"/>
                  <a:pt x="44685" y="2424759"/>
                </a:cubicBezTo>
                <a:cubicBezTo>
                  <a:pt x="0" y="2314222"/>
                  <a:pt x="2352" y="2246018"/>
                  <a:pt x="30574" y="2142537"/>
                </a:cubicBezTo>
                <a:close/>
              </a:path>
            </a:pathLst>
          </a:custGeom>
          <a:solidFill>
            <a:srgbClr val="FF6600">
              <a:alpha val="40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249296" y="872537"/>
            <a:ext cx="4720167" cy="3506611"/>
          </a:xfrm>
          <a:custGeom>
            <a:avLst/>
            <a:gdLst>
              <a:gd name="connsiteX0" fmla="*/ 89371 w 4720167"/>
              <a:gd name="connsiteY0" fmla="*/ 256352 h 3506611"/>
              <a:gd name="connsiteX1" fmla="*/ 301037 w 4720167"/>
              <a:gd name="connsiteY1" fmla="*/ 72907 h 3506611"/>
              <a:gd name="connsiteX2" fmla="*/ 653815 w 4720167"/>
              <a:gd name="connsiteY2" fmla="*/ 2352 h 3506611"/>
              <a:gd name="connsiteX3" fmla="*/ 1232371 w 4720167"/>
              <a:gd name="connsiteY3" fmla="*/ 87019 h 3506611"/>
              <a:gd name="connsiteX4" fmla="*/ 2206037 w 4720167"/>
              <a:gd name="connsiteY4" fmla="*/ 270463 h 3506611"/>
              <a:gd name="connsiteX5" fmla="*/ 3250260 w 4720167"/>
              <a:gd name="connsiteY5" fmla="*/ 228130 h 3506611"/>
              <a:gd name="connsiteX6" fmla="*/ 4040482 w 4720167"/>
              <a:gd name="connsiteY6" fmla="*/ 72907 h 3506611"/>
              <a:gd name="connsiteX7" fmla="*/ 4492037 w 4720167"/>
              <a:gd name="connsiteY7" fmla="*/ 439796 h 3506611"/>
              <a:gd name="connsiteX8" fmla="*/ 4717815 w 4720167"/>
              <a:gd name="connsiteY8" fmla="*/ 961907 h 3506611"/>
              <a:gd name="connsiteX9" fmla="*/ 4477926 w 4720167"/>
              <a:gd name="connsiteY9" fmla="*/ 1484019 h 3506611"/>
              <a:gd name="connsiteX10" fmla="*/ 4238037 w 4720167"/>
              <a:gd name="connsiteY10" fmla="*/ 2119019 h 3506611"/>
              <a:gd name="connsiteX11" fmla="*/ 4181593 w 4720167"/>
              <a:gd name="connsiteY11" fmla="*/ 2739907 h 3506611"/>
              <a:gd name="connsiteX12" fmla="*/ 4181593 w 4720167"/>
              <a:gd name="connsiteY12" fmla="*/ 3149130 h 3506611"/>
              <a:gd name="connsiteX13" fmla="*/ 3899371 w 4720167"/>
              <a:gd name="connsiteY13" fmla="*/ 3459574 h 3506611"/>
              <a:gd name="connsiteX14" fmla="*/ 3476037 w 4720167"/>
              <a:gd name="connsiteY14" fmla="*/ 3431352 h 3506611"/>
              <a:gd name="connsiteX15" fmla="*/ 3250260 w 4720167"/>
              <a:gd name="connsiteY15" fmla="*/ 3092685 h 3506611"/>
              <a:gd name="connsiteX16" fmla="*/ 3292593 w 4720167"/>
              <a:gd name="connsiteY16" fmla="*/ 2556463 h 3506611"/>
              <a:gd name="connsiteX17" fmla="*/ 3109148 w 4720167"/>
              <a:gd name="connsiteY17" fmla="*/ 1879130 h 3506611"/>
              <a:gd name="connsiteX18" fmla="*/ 2502371 w 4720167"/>
              <a:gd name="connsiteY18" fmla="*/ 1794463 h 3506611"/>
              <a:gd name="connsiteX19" fmla="*/ 2248371 w 4720167"/>
              <a:gd name="connsiteY19" fmla="*/ 1554574 h 3506611"/>
              <a:gd name="connsiteX20" fmla="*/ 2248371 w 4720167"/>
              <a:gd name="connsiteY20" fmla="*/ 1244130 h 3506611"/>
              <a:gd name="connsiteX21" fmla="*/ 2121371 w 4720167"/>
              <a:gd name="connsiteY21" fmla="*/ 961907 h 3506611"/>
              <a:gd name="connsiteX22" fmla="*/ 1655704 w 4720167"/>
              <a:gd name="connsiteY22" fmla="*/ 764352 h 3506611"/>
              <a:gd name="connsiteX23" fmla="*/ 1232371 w 4720167"/>
              <a:gd name="connsiteY23" fmla="*/ 849019 h 3506611"/>
              <a:gd name="connsiteX24" fmla="*/ 992482 w 4720167"/>
              <a:gd name="connsiteY24" fmla="*/ 1074796 h 3506611"/>
              <a:gd name="connsiteX25" fmla="*/ 653815 w 4720167"/>
              <a:gd name="connsiteY25" fmla="*/ 1244130 h 3506611"/>
              <a:gd name="connsiteX26" fmla="*/ 117593 w 4720167"/>
              <a:gd name="connsiteY26" fmla="*/ 1145352 h 3506611"/>
              <a:gd name="connsiteX27" fmla="*/ 4704 w 4720167"/>
              <a:gd name="connsiteY27" fmla="*/ 566796 h 3506611"/>
              <a:gd name="connsiteX28" fmla="*/ 89371 w 4720167"/>
              <a:gd name="connsiteY28" fmla="*/ 256352 h 350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20167" h="3506611">
                <a:moveTo>
                  <a:pt x="89371" y="256352"/>
                </a:moveTo>
                <a:cubicBezTo>
                  <a:pt x="138760" y="174037"/>
                  <a:pt x="206963" y="115240"/>
                  <a:pt x="301037" y="72907"/>
                </a:cubicBezTo>
                <a:cubicBezTo>
                  <a:pt x="395111" y="30574"/>
                  <a:pt x="498593" y="0"/>
                  <a:pt x="653815" y="2352"/>
                </a:cubicBezTo>
                <a:cubicBezTo>
                  <a:pt x="809037" y="4704"/>
                  <a:pt x="973668" y="42334"/>
                  <a:pt x="1232371" y="87019"/>
                </a:cubicBezTo>
                <a:cubicBezTo>
                  <a:pt x="1491074" y="131704"/>
                  <a:pt x="1869722" y="246945"/>
                  <a:pt x="2206037" y="270463"/>
                </a:cubicBezTo>
                <a:cubicBezTo>
                  <a:pt x="2542352" y="293982"/>
                  <a:pt x="2944519" y="261056"/>
                  <a:pt x="3250260" y="228130"/>
                </a:cubicBezTo>
                <a:cubicBezTo>
                  <a:pt x="3556001" y="195204"/>
                  <a:pt x="3833519" y="37629"/>
                  <a:pt x="4040482" y="72907"/>
                </a:cubicBezTo>
                <a:cubicBezTo>
                  <a:pt x="4247445" y="108185"/>
                  <a:pt x="4379148" y="291629"/>
                  <a:pt x="4492037" y="439796"/>
                </a:cubicBezTo>
                <a:cubicBezTo>
                  <a:pt x="4604926" y="587963"/>
                  <a:pt x="4720167" y="787870"/>
                  <a:pt x="4717815" y="961907"/>
                </a:cubicBezTo>
                <a:cubicBezTo>
                  <a:pt x="4715463" y="1135944"/>
                  <a:pt x="4557889" y="1291167"/>
                  <a:pt x="4477926" y="1484019"/>
                </a:cubicBezTo>
                <a:cubicBezTo>
                  <a:pt x="4397963" y="1676871"/>
                  <a:pt x="4287426" y="1909704"/>
                  <a:pt x="4238037" y="2119019"/>
                </a:cubicBezTo>
                <a:cubicBezTo>
                  <a:pt x="4188648" y="2328334"/>
                  <a:pt x="4191000" y="2568222"/>
                  <a:pt x="4181593" y="2739907"/>
                </a:cubicBezTo>
                <a:cubicBezTo>
                  <a:pt x="4172186" y="2911592"/>
                  <a:pt x="4228630" y="3029186"/>
                  <a:pt x="4181593" y="3149130"/>
                </a:cubicBezTo>
                <a:cubicBezTo>
                  <a:pt x="4134556" y="3269074"/>
                  <a:pt x="4016964" y="3412537"/>
                  <a:pt x="3899371" y="3459574"/>
                </a:cubicBezTo>
                <a:cubicBezTo>
                  <a:pt x="3781778" y="3506611"/>
                  <a:pt x="3584222" y="3492500"/>
                  <a:pt x="3476037" y="3431352"/>
                </a:cubicBezTo>
                <a:cubicBezTo>
                  <a:pt x="3367852" y="3370204"/>
                  <a:pt x="3280834" y="3238500"/>
                  <a:pt x="3250260" y="3092685"/>
                </a:cubicBezTo>
                <a:cubicBezTo>
                  <a:pt x="3219686" y="2946870"/>
                  <a:pt x="3316112" y="2758722"/>
                  <a:pt x="3292593" y="2556463"/>
                </a:cubicBezTo>
                <a:cubicBezTo>
                  <a:pt x="3269074" y="2354204"/>
                  <a:pt x="3240852" y="2006130"/>
                  <a:pt x="3109148" y="1879130"/>
                </a:cubicBezTo>
                <a:cubicBezTo>
                  <a:pt x="2977444" y="1752130"/>
                  <a:pt x="2645834" y="1848556"/>
                  <a:pt x="2502371" y="1794463"/>
                </a:cubicBezTo>
                <a:cubicBezTo>
                  <a:pt x="2358908" y="1740370"/>
                  <a:pt x="2290704" y="1646296"/>
                  <a:pt x="2248371" y="1554574"/>
                </a:cubicBezTo>
                <a:cubicBezTo>
                  <a:pt x="2206038" y="1462852"/>
                  <a:pt x="2269538" y="1342908"/>
                  <a:pt x="2248371" y="1244130"/>
                </a:cubicBezTo>
                <a:cubicBezTo>
                  <a:pt x="2227204" y="1145352"/>
                  <a:pt x="2220149" y="1041870"/>
                  <a:pt x="2121371" y="961907"/>
                </a:cubicBezTo>
                <a:cubicBezTo>
                  <a:pt x="2022593" y="881944"/>
                  <a:pt x="1803871" y="783167"/>
                  <a:pt x="1655704" y="764352"/>
                </a:cubicBezTo>
                <a:cubicBezTo>
                  <a:pt x="1507537" y="745537"/>
                  <a:pt x="1342908" y="797278"/>
                  <a:pt x="1232371" y="849019"/>
                </a:cubicBezTo>
                <a:cubicBezTo>
                  <a:pt x="1121834" y="900760"/>
                  <a:pt x="1088908" y="1008944"/>
                  <a:pt x="992482" y="1074796"/>
                </a:cubicBezTo>
                <a:cubicBezTo>
                  <a:pt x="896056" y="1140648"/>
                  <a:pt x="799630" y="1232371"/>
                  <a:pt x="653815" y="1244130"/>
                </a:cubicBezTo>
                <a:cubicBezTo>
                  <a:pt x="508000" y="1255889"/>
                  <a:pt x="225778" y="1258241"/>
                  <a:pt x="117593" y="1145352"/>
                </a:cubicBezTo>
                <a:cubicBezTo>
                  <a:pt x="9408" y="1032463"/>
                  <a:pt x="9408" y="719666"/>
                  <a:pt x="4704" y="566796"/>
                </a:cubicBezTo>
                <a:cubicBezTo>
                  <a:pt x="0" y="413926"/>
                  <a:pt x="39982" y="338667"/>
                  <a:pt x="89371" y="256352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1161815" y="2876315"/>
            <a:ext cx="2238962" cy="2462389"/>
          </a:xfrm>
          <a:custGeom>
            <a:avLst/>
            <a:gdLst>
              <a:gd name="connsiteX0" fmla="*/ 1321741 w 2238962"/>
              <a:gd name="connsiteY0" fmla="*/ 16463 h 2462389"/>
              <a:gd name="connsiteX1" fmla="*/ 1589852 w 2238962"/>
              <a:gd name="connsiteY1" fmla="*/ 44685 h 2462389"/>
              <a:gd name="connsiteX2" fmla="*/ 1759185 w 2238962"/>
              <a:gd name="connsiteY2" fmla="*/ 284574 h 2462389"/>
              <a:gd name="connsiteX3" fmla="*/ 1773296 w 2238962"/>
              <a:gd name="connsiteY3" fmla="*/ 863129 h 2462389"/>
              <a:gd name="connsiteX4" fmla="*/ 1984963 w 2238962"/>
              <a:gd name="connsiteY4" fmla="*/ 1215907 h 2462389"/>
              <a:gd name="connsiteX5" fmla="*/ 2196629 w 2238962"/>
              <a:gd name="connsiteY5" fmla="*/ 1455796 h 2462389"/>
              <a:gd name="connsiteX6" fmla="*/ 2168407 w 2238962"/>
              <a:gd name="connsiteY6" fmla="*/ 1879129 h 2462389"/>
              <a:gd name="connsiteX7" fmla="*/ 1773296 w 2238962"/>
              <a:gd name="connsiteY7" fmla="*/ 2104907 h 2462389"/>
              <a:gd name="connsiteX8" fmla="*/ 1349963 w 2238962"/>
              <a:gd name="connsiteY8" fmla="*/ 2062574 h 2462389"/>
              <a:gd name="connsiteX9" fmla="*/ 1180629 w 2238962"/>
              <a:gd name="connsiteY9" fmla="*/ 2147241 h 2462389"/>
              <a:gd name="connsiteX10" fmla="*/ 1025407 w 2238962"/>
              <a:gd name="connsiteY10" fmla="*/ 2344796 h 2462389"/>
              <a:gd name="connsiteX11" fmla="*/ 686741 w 2238962"/>
              <a:gd name="connsiteY11" fmla="*/ 2457685 h 2462389"/>
              <a:gd name="connsiteX12" fmla="*/ 206963 w 2238962"/>
              <a:gd name="connsiteY12" fmla="*/ 2373018 h 2462389"/>
              <a:gd name="connsiteX13" fmla="*/ 23518 w 2238962"/>
              <a:gd name="connsiteY13" fmla="*/ 1977907 h 2462389"/>
              <a:gd name="connsiteX14" fmla="*/ 65852 w 2238962"/>
              <a:gd name="connsiteY14" fmla="*/ 1667463 h 2462389"/>
              <a:gd name="connsiteX15" fmla="*/ 277518 w 2238962"/>
              <a:gd name="connsiteY15" fmla="*/ 1413463 h 2462389"/>
              <a:gd name="connsiteX16" fmla="*/ 602074 w 2238962"/>
              <a:gd name="connsiteY16" fmla="*/ 1258241 h 2462389"/>
              <a:gd name="connsiteX17" fmla="*/ 1039518 w 2238962"/>
              <a:gd name="connsiteY17" fmla="*/ 1187685 h 2462389"/>
              <a:gd name="connsiteX18" fmla="*/ 1166518 w 2238962"/>
              <a:gd name="connsiteY18" fmla="*/ 750241 h 2462389"/>
              <a:gd name="connsiteX19" fmla="*/ 1095963 w 2238962"/>
              <a:gd name="connsiteY19" fmla="*/ 341018 h 2462389"/>
              <a:gd name="connsiteX20" fmla="*/ 1166518 w 2238962"/>
              <a:gd name="connsiteY20" fmla="*/ 101129 h 2462389"/>
              <a:gd name="connsiteX21" fmla="*/ 1321741 w 2238962"/>
              <a:gd name="connsiteY21" fmla="*/ 16463 h 246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962" h="2462389">
                <a:moveTo>
                  <a:pt x="1321741" y="16463"/>
                </a:moveTo>
                <a:cubicBezTo>
                  <a:pt x="1392297" y="7056"/>
                  <a:pt x="1516945" y="0"/>
                  <a:pt x="1589852" y="44685"/>
                </a:cubicBezTo>
                <a:cubicBezTo>
                  <a:pt x="1662759" y="89370"/>
                  <a:pt x="1728611" y="148167"/>
                  <a:pt x="1759185" y="284574"/>
                </a:cubicBezTo>
                <a:cubicBezTo>
                  <a:pt x="1789759" y="420981"/>
                  <a:pt x="1735666" y="707907"/>
                  <a:pt x="1773296" y="863129"/>
                </a:cubicBezTo>
                <a:cubicBezTo>
                  <a:pt x="1810926" y="1018351"/>
                  <a:pt x="1914408" y="1117129"/>
                  <a:pt x="1984963" y="1215907"/>
                </a:cubicBezTo>
                <a:cubicBezTo>
                  <a:pt x="2055518" y="1314685"/>
                  <a:pt x="2166055" y="1345259"/>
                  <a:pt x="2196629" y="1455796"/>
                </a:cubicBezTo>
                <a:cubicBezTo>
                  <a:pt x="2227203" y="1566333"/>
                  <a:pt x="2238962" y="1770944"/>
                  <a:pt x="2168407" y="1879129"/>
                </a:cubicBezTo>
                <a:cubicBezTo>
                  <a:pt x="2097852" y="1987314"/>
                  <a:pt x="1909703" y="2074333"/>
                  <a:pt x="1773296" y="2104907"/>
                </a:cubicBezTo>
                <a:cubicBezTo>
                  <a:pt x="1636889" y="2135481"/>
                  <a:pt x="1448741" y="2055518"/>
                  <a:pt x="1349963" y="2062574"/>
                </a:cubicBezTo>
                <a:cubicBezTo>
                  <a:pt x="1251185" y="2069630"/>
                  <a:pt x="1234722" y="2100204"/>
                  <a:pt x="1180629" y="2147241"/>
                </a:cubicBezTo>
                <a:cubicBezTo>
                  <a:pt x="1126536" y="2194278"/>
                  <a:pt x="1107722" y="2293055"/>
                  <a:pt x="1025407" y="2344796"/>
                </a:cubicBezTo>
                <a:cubicBezTo>
                  <a:pt x="943092" y="2396537"/>
                  <a:pt x="823148" y="2452981"/>
                  <a:pt x="686741" y="2457685"/>
                </a:cubicBezTo>
                <a:cubicBezTo>
                  <a:pt x="550334" y="2462389"/>
                  <a:pt x="317500" y="2452981"/>
                  <a:pt x="206963" y="2373018"/>
                </a:cubicBezTo>
                <a:cubicBezTo>
                  <a:pt x="96426" y="2293055"/>
                  <a:pt x="47036" y="2095499"/>
                  <a:pt x="23518" y="1977907"/>
                </a:cubicBezTo>
                <a:cubicBezTo>
                  <a:pt x="0" y="1860315"/>
                  <a:pt x="23519" y="1761537"/>
                  <a:pt x="65852" y="1667463"/>
                </a:cubicBezTo>
                <a:cubicBezTo>
                  <a:pt x="108185" y="1573389"/>
                  <a:pt x="188148" y="1481667"/>
                  <a:pt x="277518" y="1413463"/>
                </a:cubicBezTo>
                <a:cubicBezTo>
                  <a:pt x="366888" y="1345259"/>
                  <a:pt x="475074" y="1295871"/>
                  <a:pt x="602074" y="1258241"/>
                </a:cubicBezTo>
                <a:cubicBezTo>
                  <a:pt x="729074" y="1220611"/>
                  <a:pt x="945444" y="1272352"/>
                  <a:pt x="1039518" y="1187685"/>
                </a:cubicBezTo>
                <a:cubicBezTo>
                  <a:pt x="1133592" y="1103018"/>
                  <a:pt x="1157111" y="891352"/>
                  <a:pt x="1166518" y="750241"/>
                </a:cubicBezTo>
                <a:cubicBezTo>
                  <a:pt x="1175925" y="609130"/>
                  <a:pt x="1095963" y="449203"/>
                  <a:pt x="1095963" y="341018"/>
                </a:cubicBezTo>
                <a:cubicBezTo>
                  <a:pt x="1095963" y="232833"/>
                  <a:pt x="1124185" y="157573"/>
                  <a:pt x="1166518" y="101129"/>
                </a:cubicBezTo>
                <a:cubicBezTo>
                  <a:pt x="1208851" y="44685"/>
                  <a:pt x="1251185" y="25870"/>
                  <a:pt x="1321741" y="16463"/>
                </a:cubicBezTo>
                <a:close/>
              </a:path>
            </a:pathLst>
          </a:custGeom>
          <a:solidFill>
            <a:srgbClr val="800000">
              <a:alpha val="39000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/Users/dr/Documents/Work/Slides/informatics/orientvideo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70338" y="1228725"/>
            <a:ext cx="491648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450" y="1230313"/>
            <a:ext cx="2339975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Data from individuals</a:t>
            </a:r>
          </a:p>
        </p:txBody>
      </p:sp>
      <p:pic>
        <p:nvPicPr>
          <p:cNvPr id="5" name="Picture 4" descr="image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5963" y="296068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49600" y="2163763"/>
            <a:ext cx="5507038" cy="4186237"/>
            <a:chOff x="557224" y="2293559"/>
            <a:chExt cx="5507459" cy="4185421"/>
          </a:xfrm>
        </p:grpSpPr>
        <p:sp>
          <p:nvSpPr>
            <p:cNvPr id="18456" name="Rectangle 7"/>
            <p:cNvSpPr>
              <a:spLocks noChangeArrowheads="1"/>
            </p:cNvSpPr>
            <p:nvPr/>
          </p:nvSpPr>
          <p:spPr bwMode="auto">
            <a:xfrm>
              <a:off x="557224" y="2293559"/>
              <a:ext cx="5507459" cy="4185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457" name="Picture 6" descr="Untitled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0782" y="2379100"/>
              <a:ext cx="5299254" cy="4009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8450" y="1887538"/>
            <a:ext cx="15827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from “society”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50" y="2543175"/>
            <a:ext cx="281463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and from the environment</a:t>
            </a:r>
          </a:p>
        </p:txBody>
      </p:sp>
      <p:pic>
        <p:nvPicPr>
          <p:cNvPr id="12" name="Picture 11" descr="2007-06-30_16.30.0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4013" y="3290888"/>
            <a:ext cx="47593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8450" y="3200400"/>
            <a:ext cx="158432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being </a:t>
            </a:r>
            <a:r>
              <a:rPr lang="en-US" dirty="0" err="1">
                <a:solidFill>
                  <a:schemeClr val="tx1"/>
                </a:solidFill>
              </a:rPr>
              <a:t>curated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50" y="4513263"/>
            <a:ext cx="1839913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and coordinated</a:t>
            </a:r>
          </a:p>
        </p:txBody>
      </p:sp>
      <p:pic>
        <p:nvPicPr>
          <p:cNvPr id="15" name="Picture 14" descr="NextGenerationEmbryology-screenshot2010FE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684338"/>
            <a:ext cx="5157788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98450" y="3856038"/>
            <a:ext cx="1120775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modelled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 descr="flybrai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11813" y="1863725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52788" y="2733675"/>
            <a:ext cx="5313362" cy="4017963"/>
            <a:chOff x="3252639" y="2734130"/>
            <a:chExt cx="5313078" cy="4016967"/>
          </a:xfrm>
        </p:grpSpPr>
        <p:sp>
          <p:nvSpPr>
            <p:cNvPr id="18454" name="Rectangle 16"/>
            <p:cNvSpPr>
              <a:spLocks noChangeArrowheads="1"/>
            </p:cNvSpPr>
            <p:nvPr/>
          </p:nvSpPr>
          <p:spPr bwMode="auto">
            <a:xfrm>
              <a:off x="3252639" y="2734130"/>
              <a:ext cx="5313078" cy="40169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455" name="Picture 15" descr="tools-overview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78141" y="2850295"/>
              <a:ext cx="5064371" cy="378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98450" y="5168900"/>
            <a:ext cx="32893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 return through new systems</a:t>
            </a:r>
          </a:p>
        </p:txBody>
      </p:sp>
      <p:pic>
        <p:nvPicPr>
          <p:cNvPr id="22" name="Picture 21" descr="mzl.juuplajp.320x480-7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75313" y="1800225"/>
            <a:ext cx="26003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98450" y="5826125"/>
            <a:ext cx="2751138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that are more benevolent</a:t>
            </a:r>
          </a:p>
        </p:txBody>
      </p:sp>
      <p:sp>
        <p:nvSpPr>
          <p:cNvPr id="18451" name="Rectangle 6"/>
          <p:cNvSpPr>
            <a:spLocks noChangeArrowheads="1"/>
          </p:cNvSpPr>
          <p:nvPr/>
        </p:nvSpPr>
        <p:spPr bwMode="auto">
          <a:xfrm>
            <a:off x="3221038" y="296863"/>
            <a:ext cx="536098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</a:pPr>
            <a:r>
              <a:rPr lang="en-US" sz="3600" dirty="0" smtClean="0">
                <a:solidFill>
                  <a:srgbClr val="002244"/>
                </a:solidFill>
                <a:latin typeface="Times" charset="0"/>
              </a:rPr>
              <a:t>An example of our breadth</a:t>
            </a:r>
            <a:endParaRPr lang="en-US" sz="3600" dirty="0">
              <a:solidFill>
                <a:srgbClr val="002244"/>
              </a:solidFill>
              <a:latin typeface="Times" charset="0"/>
            </a:endParaRPr>
          </a:p>
        </p:txBody>
      </p:sp>
      <p:pic>
        <p:nvPicPr>
          <p:cNvPr id="24" name="Picture 23" descr="image_preview.jpe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08425" y="3132138"/>
            <a:ext cx="5080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alt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6400" y="4525963"/>
            <a:ext cx="2035175" cy="203358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4"/>
                </p:tgtEl>
              </p:cMediaNode>
            </p:video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4" grpId="0" animBg="1"/>
      <p:bldP spid="20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851717785_c52e19bae5_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" y="1092200"/>
            <a:ext cx="8107362" cy="5365750"/>
          </a:xfrm>
          <a:noFill/>
        </p:spPr>
      </p:pic>
      <p:sp>
        <p:nvSpPr>
          <p:cNvPr id="30723" name="Rectangle 12"/>
          <p:cNvSpPr>
            <a:spLocks noGrp="1" noChangeArrowheads="1"/>
          </p:cNvSpPr>
          <p:nvPr>
            <p:ph type="title"/>
          </p:nvPr>
        </p:nvSpPr>
        <p:spPr>
          <a:xfrm>
            <a:off x="3163888" y="5649913"/>
            <a:ext cx="3590925" cy="584200"/>
          </a:xfrm>
          <a:noFill/>
        </p:spPr>
        <p:txBody>
          <a:bodyPr/>
          <a:lstStyle/>
          <a:p>
            <a:r>
              <a:rPr lang="en-GB" sz="3600" b="1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www.inf.ed.ac.uk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825808" y="3914257"/>
            <a:ext cx="4903304" cy="1738114"/>
          </a:xfrm>
        </p:spPr>
        <p:txBody>
          <a:bodyPr wrap="square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PhD:</a:t>
            </a:r>
            <a:r>
              <a:rPr lang="en-GB" sz="2400" dirty="0" smtClean="0">
                <a:solidFill>
                  <a:srgbClr val="000000"/>
                </a:solidFill>
              </a:rPr>
              <a:t> ~70 </a:t>
            </a:r>
            <a:r>
              <a:rPr lang="en-GB" sz="2400" dirty="0">
                <a:solidFill>
                  <a:srgbClr val="000000"/>
                </a:solidFill>
              </a:rPr>
              <a:t>per year</a:t>
            </a:r>
          </a:p>
          <a:p>
            <a:pPr marL="176213" indent="-176213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MSc: ~</a:t>
            </a:r>
            <a:r>
              <a:rPr lang="en-GB" sz="2400" dirty="0" smtClean="0">
                <a:solidFill>
                  <a:srgbClr val="000000"/>
                </a:solidFill>
              </a:rPr>
              <a:t>200 per year</a:t>
            </a:r>
          </a:p>
          <a:p>
            <a:pPr marL="176213" indent="-176213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Undergraduate</a:t>
            </a:r>
            <a:r>
              <a:rPr lang="en-GB" sz="2400" dirty="0" smtClean="0">
                <a:solidFill>
                  <a:srgbClr val="000000"/>
                </a:solidFill>
              </a:rPr>
              <a:t>: ~100 per year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5315650" y="2501651"/>
            <a:ext cx="3630793" cy="1999398"/>
          </a:xfrm>
        </p:spPr>
        <p:txBody>
          <a:bodyPr>
            <a:normAutofit/>
          </a:bodyPr>
          <a:lstStyle/>
          <a:p>
            <a:r>
              <a:rPr lang="en-GB" sz="2000" dirty="0"/>
              <a:t>20% Software Engineering</a:t>
            </a:r>
          </a:p>
          <a:p>
            <a:r>
              <a:rPr lang="en-GB" sz="2000" dirty="0"/>
              <a:t>50% Computer Science</a:t>
            </a:r>
          </a:p>
          <a:p>
            <a:r>
              <a:rPr lang="en-GB" sz="2000" dirty="0"/>
              <a:t>30% Other</a:t>
            </a:r>
            <a:r>
              <a:rPr lang="en-GB" sz="2000" dirty="0" smtClean="0"/>
              <a:t> joint programmes</a:t>
            </a:r>
          </a:p>
          <a:p>
            <a:r>
              <a:rPr lang="en-GB" sz="2000" dirty="0" smtClean="0"/>
              <a:t>        (AI</a:t>
            </a:r>
            <a:r>
              <a:rPr lang="en-GB" sz="2000" dirty="0"/>
              <a:t>, Cog </a:t>
            </a:r>
            <a:r>
              <a:rPr lang="en-GB" sz="2000" dirty="0" err="1"/>
              <a:t>Sci</a:t>
            </a:r>
            <a:r>
              <a:rPr lang="en-GB" sz="2000" dirty="0" err="1" smtClean="0"/>
              <a:t>,Maths</a:t>
            </a:r>
            <a:r>
              <a:rPr lang="en-GB" sz="2000" dirty="0" smtClean="0"/>
              <a:t>, etc).</a:t>
            </a:r>
            <a:endParaRPr lang="en-GB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54661"/>
            <a:ext cx="4819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 smtClean="0">
                <a:solidFill>
                  <a:srgbClr val="0B345F"/>
                </a:solidFill>
                <a:latin typeface="+mj-lt"/>
              </a:rPr>
              <a:t>People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857" y="1864547"/>
            <a:ext cx="4980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100 Academic staff</a:t>
            </a:r>
          </a:p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150 </a:t>
            </a:r>
            <a:r>
              <a:rPr lang="en-GB" sz="2000" dirty="0" err="1" smtClean="0">
                <a:solidFill>
                  <a:srgbClr val="000000"/>
                </a:solidFill>
              </a:rPr>
              <a:t>Postdoc</a:t>
            </a:r>
            <a:r>
              <a:rPr lang="en-GB" sz="2000" dirty="0" smtClean="0">
                <a:solidFill>
                  <a:srgbClr val="000000"/>
                </a:solidFill>
              </a:rPr>
              <a:t> researchers</a:t>
            </a:r>
          </a:p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  80 Support staff</a:t>
            </a:r>
          </a:p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250 PhD students</a:t>
            </a:r>
          </a:p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200 Masters students</a:t>
            </a:r>
          </a:p>
          <a:p>
            <a:pPr marL="4763" lvl="1"/>
            <a:r>
              <a:rPr lang="en-GB" sz="2000" dirty="0" smtClean="0">
                <a:solidFill>
                  <a:srgbClr val="000000"/>
                </a:solidFill>
              </a:rPr>
              <a:t>~ 400 Undergraduates (200 1</a:t>
            </a:r>
            <a:r>
              <a:rPr lang="en-GB" sz="2000" baseline="30000" dirty="0" smtClean="0">
                <a:solidFill>
                  <a:srgbClr val="000000"/>
                </a:solidFill>
              </a:rPr>
              <a:t>st</a:t>
            </a:r>
            <a:r>
              <a:rPr lang="en-GB" sz="2000" dirty="0" smtClean="0">
                <a:solidFill>
                  <a:srgbClr val="000000"/>
                </a:solidFill>
              </a:rPr>
              <a:t> year)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28" y="3826216"/>
            <a:ext cx="304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</a:rPr>
              <a:t>Graduating students: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14" y="1388195"/>
            <a:ext cx="252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</a:rPr>
              <a:t>On the premises: 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5116286" y="2941769"/>
            <a:ext cx="213747" cy="1420957"/>
          </a:xfrm>
          <a:prstGeom prst="leftBrace">
            <a:avLst>
              <a:gd name="adj1" fmla="val 2396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9309" y="292100"/>
            <a:ext cx="6404691" cy="51593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RAE Top 10 CS/Informatics Universities</a:t>
            </a:r>
            <a:endParaRPr lang="en-GB" dirty="0">
              <a:solidFill>
                <a:srgbClr val="0B345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358px-Uk_map_home_nation_scotland.png"/>
          <p:cNvPicPr>
            <a:picLocks noChangeAspect="1"/>
          </p:cNvPicPr>
          <p:nvPr/>
        </p:nvPicPr>
        <p:blipFill>
          <a:blip r:embed="rId3">
            <a:alphaModFix/>
            <a:lum bright="-22000" contrast="22000"/>
          </a:blip>
          <a:stretch>
            <a:fillRect/>
          </a:stretch>
        </p:blipFill>
        <p:spPr>
          <a:xfrm>
            <a:off x="1066800" y="-208663"/>
            <a:ext cx="7010400" cy="7439210"/>
          </a:xfrm>
          <a:prstGeom prst="rect">
            <a:avLst/>
          </a:prstGeom>
          <a:scene3d>
            <a:camera prst="perspectiveFront">
              <a:rot lat="18599991" lon="0" rev="0"/>
            </a:camera>
            <a:lightRig rig="threePt" dir="t"/>
          </a:scene3d>
          <a:sp3d>
            <a:bevelT/>
          </a:sp3d>
        </p:spPr>
      </p:pic>
      <p:sp>
        <p:nvSpPr>
          <p:cNvPr id="38" name="Rectangle 37"/>
          <p:cNvSpPr/>
          <p:nvPr/>
        </p:nvSpPr>
        <p:spPr bwMode="auto">
          <a:xfrm>
            <a:off x="508000" y="1206500"/>
            <a:ext cx="3048000" cy="124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18959998" lon="0" rev="0"/>
            </a:camera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4" name="Cube 33"/>
          <p:cNvSpPr/>
          <p:nvPr/>
        </p:nvSpPr>
        <p:spPr bwMode="auto">
          <a:xfrm>
            <a:off x="673100" y="15875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876300" y="1168400"/>
            <a:ext cx="279400" cy="54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1422400"/>
            <a:ext cx="15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World leading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3600" y="1841500"/>
            <a:ext cx="2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Internationally excellent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168900" y="25400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5334000" y="939800"/>
            <a:ext cx="279400" cy="187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5181600" y="1498600"/>
            <a:ext cx="279400" cy="133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65270" y="5069018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5617670" y="4802318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5465270" y="5018218"/>
            <a:ext cx="279400" cy="32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66000" y="5156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51435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7505700" y="4483100"/>
            <a:ext cx="279400" cy="936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7340600" y="4762500"/>
            <a:ext cx="279400" cy="648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18300" y="4648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4" name="Cube 13"/>
          <p:cNvSpPr/>
          <p:nvPr/>
        </p:nvSpPr>
        <p:spPr bwMode="auto">
          <a:xfrm>
            <a:off x="6883400" y="41402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5" name="Cube 14"/>
          <p:cNvSpPr/>
          <p:nvPr/>
        </p:nvSpPr>
        <p:spPr bwMode="auto">
          <a:xfrm>
            <a:off x="6718300" y="4140200"/>
            <a:ext cx="279400" cy="79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7099300" y="4559300"/>
            <a:ext cx="279400" cy="864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6946900" y="4749800"/>
            <a:ext cx="279400" cy="68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4600" y="4876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6" name="Cube 15"/>
          <p:cNvSpPr/>
          <p:nvPr/>
        </p:nvSpPr>
        <p:spPr bwMode="auto">
          <a:xfrm>
            <a:off x="6477000" y="4267200"/>
            <a:ext cx="279400" cy="90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981700" y="54864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5994400" y="5257800"/>
            <a:ext cx="279400" cy="50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019800" y="4114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172200" y="38481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19800" y="4025900"/>
            <a:ext cx="279400" cy="36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6311900" y="4445000"/>
            <a:ext cx="279400" cy="72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6146800" y="49657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49900" y="37253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2" name="Cube 11"/>
          <p:cNvSpPr/>
          <p:nvPr/>
        </p:nvSpPr>
        <p:spPr bwMode="auto">
          <a:xfrm>
            <a:off x="5702300" y="2544216"/>
            <a:ext cx="279400" cy="14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3" name="Cube 12"/>
          <p:cNvSpPr/>
          <p:nvPr/>
        </p:nvSpPr>
        <p:spPr bwMode="auto">
          <a:xfrm>
            <a:off x="5549900" y="3204616"/>
            <a:ext cx="279400" cy="7776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900" y="5854700"/>
            <a:ext cx="21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www.rae.ac.uk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505326" y="43609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5670426" y="4081516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5518026" y="4348216"/>
            <a:ext cx="279400" cy="27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8144" y="5003179"/>
            <a:ext cx="75186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69% more top rated research than nearest competitor 10% of all UK “world leading” research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638" y="266700"/>
            <a:ext cx="3667125" cy="533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B345F"/>
                </a:solidFill>
                <a:ea typeface="ＭＳ Ｐゴシック" pitchFamily="-111" charset="-128"/>
                <a:cs typeface="ＭＳ Ｐゴシック" pitchFamily="-111" charset="-128"/>
              </a:rPr>
              <a:t>Recent Awards</a:t>
            </a:r>
          </a:p>
        </p:txBody>
      </p:sp>
      <p:sp>
        <p:nvSpPr>
          <p:cNvPr id="21507" name="Text Box 1031"/>
          <p:cNvSpPr txBox="1">
            <a:spLocks noChangeArrowheads="1"/>
          </p:cNvSpPr>
          <p:nvPr/>
        </p:nvSpPr>
        <p:spPr bwMode="auto">
          <a:xfrm>
            <a:off x="1285875" y="1119188"/>
            <a:ext cx="41100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2 Fellows of Royal Society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1 Fellow of British Academy</a:t>
            </a:r>
          </a:p>
          <a:p>
            <a:r>
              <a:rPr lang="en-US" sz="1600" dirty="0">
                <a:solidFill>
                  <a:schemeClr val="tx1"/>
                </a:solidFill>
              </a:rPr>
              <a:t>4 Fellows of Royal Academy of Engineering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12 Fellows of Royal Society of Edinburgh</a:t>
            </a:r>
          </a:p>
          <a:p>
            <a:r>
              <a:rPr lang="en-US" sz="1600" dirty="0">
                <a:solidFill>
                  <a:schemeClr val="tx1"/>
                </a:solidFill>
              </a:rPr>
              <a:t>3 Academia </a:t>
            </a:r>
            <a:r>
              <a:rPr lang="en-US" sz="1600" dirty="0" err="1">
                <a:solidFill>
                  <a:schemeClr val="tx1"/>
                </a:solidFill>
              </a:rPr>
              <a:t>Europea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10 Fellows of British Computer Society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3 BCS Roger Needham Awards</a:t>
            </a:r>
          </a:p>
          <a:p>
            <a:r>
              <a:rPr lang="en-US" sz="1600" dirty="0">
                <a:solidFill>
                  <a:schemeClr val="tx1"/>
                </a:solidFill>
              </a:rPr>
              <a:t>2 ACM Fellows</a:t>
            </a:r>
          </a:p>
          <a:p>
            <a:r>
              <a:rPr lang="en-US" sz="1600" dirty="0">
                <a:solidFill>
                  <a:schemeClr val="tx1"/>
                </a:solidFill>
              </a:rPr>
              <a:t>1 Fellow of Cognitive Science Society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5 AAAI Fellows</a:t>
            </a:r>
          </a:p>
          <a:p>
            <a:r>
              <a:rPr lang="en-US" sz="1600" dirty="0">
                <a:solidFill>
                  <a:schemeClr val="tx1"/>
                </a:solidFill>
              </a:rPr>
              <a:t>1 </a:t>
            </a:r>
            <a:r>
              <a:rPr lang="en-US" sz="1600" dirty="0" err="1">
                <a:solidFill>
                  <a:schemeClr val="tx1"/>
                </a:solidFill>
              </a:rPr>
              <a:t>Herbrand</a:t>
            </a:r>
            <a:r>
              <a:rPr lang="en-US" sz="1600" dirty="0">
                <a:solidFill>
                  <a:schemeClr val="tx1"/>
                </a:solidFill>
              </a:rPr>
              <a:t> Award</a:t>
            </a:r>
          </a:p>
          <a:p>
            <a:r>
              <a:rPr lang="en-US" sz="1600" dirty="0">
                <a:solidFill>
                  <a:schemeClr val="tx1"/>
                </a:solidFill>
              </a:rPr>
              <a:t>1 IJCAI award for Research Excellence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508" name="Text Box 1032"/>
          <p:cNvSpPr txBox="1">
            <a:spLocks noChangeArrowheads="1"/>
          </p:cNvSpPr>
          <p:nvPr/>
        </p:nvSpPr>
        <p:spPr bwMode="auto">
          <a:xfrm>
            <a:off x="1303338" y="4235450"/>
            <a:ext cx="45561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4 Water Saver Award,</a:t>
            </a:r>
          </a:p>
          <a:p>
            <a:r>
              <a:rPr lang="en-US" sz="1600">
                <a:solidFill>
                  <a:schemeClr val="tx1"/>
                </a:solidFill>
              </a:rPr>
              <a:t>   Stanford Global Enterprise Week: </a:t>
            </a:r>
          </a:p>
          <a:p>
            <a:r>
              <a:rPr lang="en-US" sz="1600">
                <a:solidFill>
                  <a:schemeClr val="tx1"/>
                </a:solidFill>
              </a:rPr>
              <a:t>6 Young Scottish Software Engineer of the Year </a:t>
            </a:r>
          </a:p>
          <a:p>
            <a:r>
              <a:rPr lang="en-US" sz="1600">
                <a:solidFill>
                  <a:schemeClr val="tx1"/>
                </a:solidFill>
              </a:rPr>
              <a:t>1 Google Anita Borg Scholarship</a:t>
            </a:r>
          </a:p>
          <a:p>
            <a:r>
              <a:rPr lang="en-US" sz="1600">
                <a:solidFill>
                  <a:schemeClr val="tx1"/>
                </a:solidFill>
              </a:rPr>
              <a:t>1 Young Scientist Award, AMLaP</a:t>
            </a:r>
          </a:p>
          <a:p>
            <a:r>
              <a:rPr lang="en-US" sz="1600">
                <a:solidFill>
                  <a:schemeClr val="tx1"/>
                </a:solidFill>
              </a:rPr>
              <a:t>3 RSE Enterprise Scholarship</a:t>
            </a:r>
          </a:p>
          <a:p>
            <a:r>
              <a:rPr lang="en-US" sz="1600">
                <a:solidFill>
                  <a:schemeClr val="tx1"/>
                </a:solidFill>
              </a:rPr>
              <a:t>1 Shell Technology and Enterprise Program,</a:t>
            </a:r>
          </a:p>
          <a:p>
            <a:r>
              <a:rPr lang="en-US" sz="1600">
                <a:solidFill>
                  <a:schemeClr val="tx1"/>
                </a:solidFill>
              </a:rPr>
              <a:t>   most enterprising student in UK Award</a:t>
            </a:r>
          </a:p>
          <a:p>
            <a:r>
              <a:rPr lang="en-US" sz="1600">
                <a:solidFill>
                  <a:schemeClr val="tx1"/>
                </a:solidFill>
              </a:rPr>
              <a:t>3 Sir William Siemens medal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1509" name="Line 1033"/>
          <p:cNvSpPr>
            <a:spLocks noChangeShapeType="1"/>
          </p:cNvSpPr>
          <p:nvPr/>
        </p:nvSpPr>
        <p:spPr bwMode="auto">
          <a:xfrm flipV="1">
            <a:off x="1320800" y="4152900"/>
            <a:ext cx="42037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26344" y="1072444"/>
            <a:ext cx="8229600" cy="5489223"/>
          </a:xfrm>
        </p:spPr>
        <p:txBody>
          <a:bodyPr tIns="57600"/>
          <a:lstStyle/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Depth and breadth:</a:t>
            </a:r>
          </a:p>
          <a:p>
            <a:pPr lvl="1" eaLnBrk="1" hangingPunct="1"/>
            <a:r>
              <a:rPr lang="en-US" sz="2000" dirty="0" smtClean="0"/>
              <a:t>Longest tradition of teaching in CS/AI in UK</a:t>
            </a:r>
          </a:p>
          <a:p>
            <a:pPr lvl="1" eaLnBrk="1" hangingPunct="1"/>
            <a:r>
              <a:rPr lang="en-US" sz="2000" dirty="0" smtClean="0"/>
              <a:t>One of the largest Masters ICT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in UK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Engagement:</a:t>
            </a:r>
          </a:p>
          <a:p>
            <a:pPr lvl="1" eaLnBrk="1" hangingPunct="1"/>
            <a:r>
              <a:rPr lang="en-US" sz="2000" dirty="0" smtClean="0"/>
              <a:t>Experience of joint provision with ICT Labs partners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Quality:</a:t>
            </a:r>
          </a:p>
          <a:p>
            <a:pPr lvl="1" eaLnBrk="1" hangingPunct="1"/>
            <a:r>
              <a:rPr lang="en-US" sz="2000" dirty="0" smtClean="0"/>
              <a:t>Half the Young Software Engineers of the Year in the last decade were from Informatics</a:t>
            </a:r>
            <a:endParaRPr lang="en-GB" sz="2000" dirty="0" smtClean="0"/>
          </a:p>
          <a:p>
            <a:pPr lvl="1" eaLnBrk="1" hangingPunct="1"/>
            <a:r>
              <a:rPr lang="en-US" sz="2000" dirty="0" smtClean="0"/>
              <a:t>Many </a:t>
            </a:r>
            <a:r>
              <a:rPr lang="en-US" sz="2000" dirty="0" err="1" smtClean="0"/>
              <a:t>MSc</a:t>
            </a:r>
            <a:r>
              <a:rPr lang="en-US" sz="2000" dirty="0" smtClean="0"/>
              <a:t>/UG theses lead to published results or innovation (e.g. Ian Clarke’s thesis “</a:t>
            </a:r>
            <a:r>
              <a:rPr lang="en-US" sz="2000" i="1" dirty="0" smtClean="0"/>
              <a:t>A Distributed </a:t>
            </a:r>
            <a:r>
              <a:rPr lang="en-US" sz="2000" i="1" dirty="0" err="1" smtClean="0"/>
              <a:t>Decentralised</a:t>
            </a:r>
            <a:r>
              <a:rPr lang="en-US" sz="2000" i="1" dirty="0" smtClean="0"/>
              <a:t> Information Storage and Retrieval System</a:t>
            </a:r>
            <a:r>
              <a:rPr lang="en-US" sz="2000" dirty="0" smtClean="0"/>
              <a:t>” </a:t>
            </a:r>
            <a:r>
              <a:rPr lang="en-US" sz="2000" dirty="0" smtClean="0">
                <a:sym typeface="Wingdings" pitchFamily="-111" charset="2"/>
              </a:rPr>
              <a:t>led to </a:t>
            </a:r>
            <a:r>
              <a:rPr lang="en-US" sz="2000" dirty="0" err="1" smtClean="0">
                <a:sym typeface="Wingdings" pitchFamily="-111" charset="2"/>
              </a:rPr>
              <a:t>Freenet</a:t>
            </a:r>
            <a:r>
              <a:rPr lang="en-US" sz="2000" dirty="0" smtClean="0">
                <a:sym typeface="Wingdings" pitchFamily="-111" charset="2"/>
              </a:rPr>
              <a:t>)</a:t>
            </a:r>
            <a:endParaRPr lang="en-US" dirty="0" smtClean="0"/>
          </a:p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Innovation:</a:t>
            </a:r>
          </a:p>
          <a:p>
            <a:pPr lvl="1" eaLnBrk="1" hangingPunct="1"/>
            <a:r>
              <a:rPr lang="en-GB" sz="2000" dirty="0" smtClean="0"/>
              <a:t>Routine: (e.g. lecture capture on video (23,000 video downloads)</a:t>
            </a:r>
          </a:p>
          <a:p>
            <a:pPr lvl="1" eaLnBrk="1" hangingPunct="1"/>
            <a:r>
              <a:rPr lang="en-GB" sz="2000" dirty="0" smtClean="0"/>
              <a:t>New: (e.g. </a:t>
            </a:r>
            <a:r>
              <a:rPr lang="en-GB" sz="2000" dirty="0" err="1" smtClean="0"/>
              <a:t>MOOCs</a:t>
            </a:r>
            <a:r>
              <a:rPr lang="en-GB" sz="2000" dirty="0" smtClean="0"/>
              <a:t> – </a:t>
            </a:r>
            <a:r>
              <a:rPr lang="en-GB" sz="2000" dirty="0" err="1" smtClean="0"/>
              <a:t>Coursera</a:t>
            </a:r>
            <a:r>
              <a:rPr lang="en-GB" sz="2000" dirty="0" smtClean="0"/>
              <a:t> collaboration)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92100"/>
            <a:ext cx="4819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345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Teaching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4" y="254661"/>
            <a:ext cx="570117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 err="1" smtClean="0">
                <a:solidFill>
                  <a:srgbClr val="0B345F"/>
                </a:solidFill>
                <a:latin typeface="+mj-lt"/>
              </a:rPr>
              <a:t>ProspeKT</a:t>
            </a:r>
            <a:r>
              <a:rPr lang="en-GB" sz="2800" b="1" kern="0" noProof="0" dirty="0" smtClean="0">
                <a:solidFill>
                  <a:srgbClr val="0B345F"/>
                </a:solidFill>
                <a:latin typeface="+mj-lt"/>
              </a:rPr>
              <a:t> + Informatics Ventures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13124" y="746581"/>
            <a:ext cx="6230876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 err="1" smtClean="0">
                <a:solidFill>
                  <a:srgbClr val="0B345F"/>
                </a:solidFill>
                <a:latin typeface="+mj-lt"/>
              </a:rPr>
              <a:t>AspeKT</a:t>
            </a:r>
            <a:r>
              <a:rPr lang="en-GB" sz="2800" b="1" kern="0" noProof="0" dirty="0" smtClean="0">
                <a:solidFill>
                  <a:srgbClr val="0B345F"/>
                </a:solidFill>
                <a:latin typeface="+mj-lt"/>
              </a:rPr>
              <a:t> + CGES + Design Informatics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39864" y="1473569"/>
          <a:ext cx="7121030" cy="3200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60515"/>
                <a:gridCol w="356051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Startups and spinouts: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33 generated</a:t>
                      </a:r>
                    </a:p>
                    <a:p>
                      <a:r>
                        <a:rPr lang="en-US" sz="2400" b="0" dirty="0" smtClean="0"/>
                        <a:t>£5M investment</a:t>
                      </a:r>
                    </a:p>
                    <a:p>
                      <a:r>
                        <a:rPr lang="en-US" sz="2400" b="0" dirty="0" smtClean="0"/>
                        <a:t>£3M sales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Hub effect: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250 companies</a:t>
                      </a:r>
                    </a:p>
                    <a:p>
                      <a:r>
                        <a:rPr lang="en-US" sz="2400" b="0" dirty="0" smtClean="0"/>
                        <a:t>17 universities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Entrepreneurial</a:t>
                      </a:r>
                      <a:r>
                        <a:rPr lang="en-US" sz="2400" b="0" baseline="0" dirty="0" smtClean="0"/>
                        <a:t> training: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23,000 hours delivery</a:t>
                      </a:r>
                    </a:p>
                    <a:p>
                      <a:r>
                        <a:rPr lang="en-US" sz="2400" b="0" dirty="0" smtClean="0"/>
                        <a:t>1000 participants</a:t>
                      </a:r>
                    </a:p>
                    <a:p>
                      <a:r>
                        <a:rPr lang="en-US" sz="2400" b="0" dirty="0" smtClean="0"/>
                        <a:t>£11M for 75 companies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700" y="4974960"/>
            <a:ext cx="7912523" cy="1200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Edinburgh holds UK record for number of university spinoff companies in last 10 years.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Informatics, if it was a university, would come 4th in UK.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0233" y="617925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spinoutsuk.co.uk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9" descr="Edin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489575" y="2135188"/>
            <a:ext cx="1727200" cy="431800"/>
          </a:xfrm>
          <a:prstGeom prst="wedgeRectCallout">
            <a:avLst>
              <a:gd name="adj1" fmla="val -95168"/>
              <a:gd name="adj2" fmla="val 7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Waverley Gate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009900" y="4938713"/>
            <a:ext cx="1511300" cy="431800"/>
          </a:xfrm>
          <a:prstGeom prst="wedgeRectCallout">
            <a:avLst>
              <a:gd name="adj1" fmla="val 9185"/>
              <a:gd name="adj2" fmla="val -1981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Quartermile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2419350" y="3425825"/>
            <a:ext cx="1873250" cy="431800"/>
          </a:xfrm>
          <a:prstGeom prst="wedgeRectCallout">
            <a:avLst>
              <a:gd name="adj1" fmla="val 85267"/>
              <a:gd name="adj2" fmla="val 1036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Appleton Tower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89575" y="2566988"/>
            <a:ext cx="1727200" cy="1081087"/>
            <a:chOff x="5508104" y="1700808"/>
            <a:chExt cx="1728192" cy="1080120"/>
          </a:xfrm>
        </p:grpSpPr>
        <p:sp>
          <p:nvSpPr>
            <p:cNvPr id="5197" name="Rectangle 16"/>
            <p:cNvSpPr>
              <a:spLocks noChangeArrowheads="1"/>
            </p:cNvSpPr>
            <p:nvPr/>
          </p:nvSpPr>
          <p:spPr bwMode="auto">
            <a:xfrm>
              <a:off x="5508104" y="1700808"/>
              <a:ext cx="172819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98" name="Picture 4" descr="Amazon Development Centre Scotl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916832"/>
              <a:ext cx="1373558" cy="28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9" name="Picture 2" descr="Microso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1" y="2348881"/>
              <a:ext cx="677364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6" descr="Lothian NHS 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276872"/>
              <a:ext cx="576684" cy="39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Rectangular Callout 62"/>
          <p:cNvSpPr/>
          <p:nvPr/>
        </p:nvSpPr>
        <p:spPr>
          <a:xfrm>
            <a:off x="6202363" y="5713413"/>
            <a:ext cx="1223962" cy="431800"/>
          </a:xfrm>
          <a:prstGeom prst="wedgeRectCallout">
            <a:avLst>
              <a:gd name="adj1" fmla="val -114176"/>
              <a:gd name="adj2" fmla="val -138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Techcube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3013075" y="5367338"/>
            <a:ext cx="1511300" cy="862012"/>
            <a:chOff x="2460625" y="5529263"/>
            <a:chExt cx="1520825" cy="862012"/>
          </a:xfrm>
        </p:grpSpPr>
        <p:sp>
          <p:nvSpPr>
            <p:cNvPr id="5192" name="Rectangle 16"/>
            <p:cNvSpPr>
              <a:spLocks noChangeArrowheads="1"/>
            </p:cNvSpPr>
            <p:nvPr/>
          </p:nvSpPr>
          <p:spPr bwMode="auto">
            <a:xfrm>
              <a:off x="2460625" y="5529263"/>
              <a:ext cx="1520825" cy="862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93" name="Group 61"/>
            <p:cNvGrpSpPr>
              <a:grpSpLocks/>
            </p:cNvGrpSpPr>
            <p:nvPr/>
          </p:nvGrpSpPr>
          <p:grpSpPr bwMode="auto">
            <a:xfrm>
              <a:off x="2466975" y="5588074"/>
              <a:ext cx="1512888" cy="351316"/>
              <a:chOff x="1619672" y="5589240"/>
              <a:chExt cx="1512168" cy="360040"/>
            </a:xfrm>
          </p:grpSpPr>
          <p:sp>
            <p:nvSpPr>
              <p:cNvPr id="5195" name="Rectangle 21"/>
              <p:cNvSpPr>
                <a:spLocks noChangeArrowheads="1"/>
              </p:cNvSpPr>
              <p:nvPr/>
            </p:nvSpPr>
            <p:spPr bwMode="auto">
              <a:xfrm>
                <a:off x="1619672" y="5589240"/>
                <a:ext cx="151216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5196" name="Picture 15" descr="skyscanner_logo.png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9155" y="5589244"/>
                <a:ext cx="1273105" cy="28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94" name="Picture 2" descr="IBM logo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58" y="5912261"/>
              <a:ext cx="956642" cy="37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" name="Rectangular Callout 87"/>
          <p:cNvSpPr/>
          <p:nvPr/>
        </p:nvSpPr>
        <p:spPr>
          <a:xfrm>
            <a:off x="5775325" y="839788"/>
            <a:ext cx="1727200" cy="431800"/>
          </a:xfrm>
          <a:prstGeom prst="wedgeRectCallout">
            <a:avLst>
              <a:gd name="adj1" fmla="val -105094"/>
              <a:gd name="adj2" fmla="val 5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Silicon Walk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775325" y="1271588"/>
            <a:ext cx="2778125" cy="747712"/>
            <a:chOff x="5775324" y="1262064"/>
            <a:chExt cx="2778125" cy="747711"/>
          </a:xfrm>
        </p:grpSpPr>
        <p:sp>
          <p:nvSpPr>
            <p:cNvPr id="5184" name="Rectangle 16"/>
            <p:cNvSpPr>
              <a:spLocks noChangeArrowheads="1"/>
            </p:cNvSpPr>
            <p:nvPr/>
          </p:nvSpPr>
          <p:spPr bwMode="auto">
            <a:xfrm>
              <a:off x="5775324" y="1262064"/>
              <a:ext cx="2778125" cy="74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85" name="Group 93"/>
            <p:cNvGrpSpPr>
              <a:grpSpLocks/>
            </p:cNvGrpSpPr>
            <p:nvPr/>
          </p:nvGrpSpPr>
          <p:grpSpPr bwMode="auto">
            <a:xfrm>
              <a:off x="5876925" y="1295400"/>
              <a:ext cx="704850" cy="323850"/>
              <a:chOff x="827584" y="2796928"/>
              <a:chExt cx="1728192" cy="792088"/>
            </a:xfrm>
          </p:grpSpPr>
          <p:pic>
            <p:nvPicPr>
              <p:cNvPr id="5190" name="Picture 94" descr="Miicard-Bk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796928"/>
                <a:ext cx="1728192" cy="7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1" name="Picture 4" descr="Hom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3" y="2940943"/>
                <a:ext cx="1609724" cy="476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86" name="Picture 96" descr="Mallzee_log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864" y="1666875"/>
              <a:ext cx="832595" cy="2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7" name="Picture 64" descr="ZoneFox_logo3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450" y="1304925"/>
              <a:ext cx="796017" cy="34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65" descr="deskunion_logoy1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865" y="1794270"/>
              <a:ext cx="1013460" cy="15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9" name="Picture 66" descr="Appointedd_logo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225" y="1482285"/>
              <a:ext cx="866776" cy="21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" name="Group 71"/>
          <p:cNvGrpSpPr>
            <a:grpSpLocks/>
          </p:cNvGrpSpPr>
          <p:nvPr/>
        </p:nvGrpSpPr>
        <p:grpSpPr bwMode="auto">
          <a:xfrm>
            <a:off x="4368800" y="4487863"/>
            <a:ext cx="1536700" cy="422275"/>
            <a:chOff x="4368674" y="4487863"/>
            <a:chExt cx="1536827" cy="421768"/>
          </a:xfrm>
        </p:grpSpPr>
        <p:sp>
          <p:nvSpPr>
            <p:cNvPr id="16" name="Rectangular Callout 15"/>
            <p:cNvSpPr/>
            <p:nvPr/>
          </p:nvSpPr>
          <p:spPr bwMode="auto">
            <a:xfrm>
              <a:off x="4368674" y="4487863"/>
              <a:ext cx="1536827" cy="378956"/>
            </a:xfrm>
            <a:prstGeom prst="wedgeRectCallout">
              <a:avLst>
                <a:gd name="adj1" fmla="val -13552"/>
                <a:gd name="adj2" fmla="val -1451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183" name="Picture 14" descr="InformaticsUni_CMYK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674" y="4505621"/>
              <a:ext cx="1536826" cy="4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200775" y="2914650"/>
            <a:ext cx="2952750" cy="2859088"/>
            <a:chOff x="6200775" y="2914650"/>
            <a:chExt cx="2952750" cy="2858641"/>
          </a:xfrm>
        </p:grpSpPr>
        <p:sp>
          <p:nvSpPr>
            <p:cNvPr id="5166" name="Rectangle 47"/>
            <p:cNvSpPr>
              <a:spLocks noChangeArrowheads="1"/>
            </p:cNvSpPr>
            <p:nvPr/>
          </p:nvSpPr>
          <p:spPr bwMode="auto">
            <a:xfrm>
              <a:off x="6200775" y="2914650"/>
              <a:ext cx="2952750" cy="280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67" name="Picture 4" descr="Ww_logo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428" y="3629022"/>
              <a:ext cx="680147" cy="68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6" descr="Journal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0" y="4101536"/>
              <a:ext cx="749299" cy="7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9" name="Picture 8" descr="Swa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805" y="3001271"/>
              <a:ext cx="610220" cy="61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0" name="Picture 12" descr="Neo_square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318" y="4429125"/>
              <a:ext cx="630532" cy="63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1" name="Picture 18" descr="Fanduel_square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905" y="2987359"/>
              <a:ext cx="644370" cy="64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2" name="Picture 20" descr="Cloudsoft_logo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791" y="3038475"/>
              <a:ext cx="6668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3" name="Picture 22" descr="Administrate_logo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711" y="3716375"/>
              <a:ext cx="636239" cy="63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4" name="Picture 16" descr="Float_square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548" y="4309826"/>
              <a:ext cx="643272" cy="6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5" name="Picture 6" descr="Outplay_square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613" y="4618533"/>
              <a:ext cx="636637" cy="6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6" name="Picture 10" descr="Stipso_logo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480" y="3061369"/>
              <a:ext cx="625946" cy="62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7" name="Picture 8" descr="Peekabu_square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638" y="3669804"/>
              <a:ext cx="608062" cy="6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8" name="Picture 2" descr="Eosurgical_logo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721" y="3683545"/>
              <a:ext cx="643830" cy="64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9" name="Picture 4" descr="Makurmedia_square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629" y="5052095"/>
              <a:ext cx="721196" cy="72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0" name="Picture 72" descr="Confbuzz_logo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571" y="5400675"/>
              <a:ext cx="824061" cy="21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1" name="Picture 70" descr="planforcloud_logo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296" y="5019675"/>
              <a:ext cx="14763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31788" y="833438"/>
            <a:ext cx="3959225" cy="2600325"/>
            <a:chOff x="322263" y="1166813"/>
            <a:chExt cx="3959225" cy="2600134"/>
          </a:xfrm>
        </p:grpSpPr>
        <p:sp>
          <p:nvSpPr>
            <p:cNvPr id="5145" name="Rectangle 23"/>
            <p:cNvSpPr>
              <a:spLocks noChangeArrowheads="1"/>
            </p:cNvSpPr>
            <p:nvPr/>
          </p:nvSpPr>
          <p:spPr bwMode="auto">
            <a:xfrm>
              <a:off x="322263" y="1166813"/>
              <a:ext cx="3959225" cy="259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600">
                <a:latin typeface="Gill Sans MT" charset="0"/>
              </a:endParaRPr>
            </a:p>
          </p:txBody>
        </p:sp>
        <p:pic>
          <p:nvPicPr>
            <p:cNvPr id="5146" name="Picture 3" descr="Contemplate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720" y="1876425"/>
              <a:ext cx="1125230" cy="24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15" descr="MHN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6" y="2634553"/>
              <a:ext cx="533400" cy="53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20">
              <a:hlinkClick r:id="rId43"/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809" y="2857855"/>
              <a:ext cx="1175640" cy="37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23" descr="Actual_Analytics.JPG">
              <a:hlinkClick r:id="rId45"/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774" y="2466975"/>
              <a:ext cx="856032" cy="34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21" descr="https://legalesign.com/static/img/logo1.jpg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144" y="1429333"/>
              <a:ext cx="887666" cy="21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14" descr="Musemantik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877" y="2190574"/>
              <a:ext cx="1093343" cy="20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" name="Picture 2" descr="Cereproc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6" y="2576856"/>
              <a:ext cx="714910" cy="41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18">
              <a:hlinkClick r:id="rId52"/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589" y="3384285"/>
              <a:ext cx="601632" cy="22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21" descr="QuorateWebLogoAMS.png">
              <a:hlinkClick r:id="rId54"/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57" y="3206352"/>
              <a:ext cx="827945" cy="37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25">
              <a:hlinkClick r:id="rId56"/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t="7692" r="3847" b="10255"/>
            <a:stretch>
              <a:fillRect/>
            </a:stretch>
          </p:blipFill>
          <p:spPr bwMode="auto">
            <a:xfrm>
              <a:off x="3438525" y="3274941"/>
              <a:ext cx="676275" cy="49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2" descr="ettc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833" y="2049595"/>
              <a:ext cx="632671" cy="32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5" descr="Kotikan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082" y="1526199"/>
              <a:ext cx="972618" cy="47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67" descr="Interface3_logo.JPG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913" y="3439289"/>
              <a:ext cx="728662" cy="26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68" descr="tigerface_logo.png"/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763" y="3186793"/>
              <a:ext cx="833437" cy="25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71" descr="DroneDeploy_logo.JPG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6" y="2586126"/>
              <a:ext cx="1028700" cy="2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73" descr="Digital_Healthcare_TIC_logo.JPG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1338385"/>
              <a:ext cx="647700" cy="114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1aeb7d3d-f2f0-4658-ae08-fbe3bcea9c26" descr="imgres.jpg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99" y="1362075"/>
              <a:ext cx="120015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6" descr="mobile acuity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866900"/>
              <a:ext cx="1158536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22" descr="Social_Artisan_logo.png">
              <a:hlinkClick r:id="rId68"/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2949575"/>
              <a:ext cx="10795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>
              <a:hlinkClick r:id="rId70"/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0" y="2179152"/>
              <a:ext cx="1003125" cy="25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Rectangular Callout 71"/>
          <p:cNvSpPr/>
          <p:nvPr/>
        </p:nvSpPr>
        <p:spPr>
          <a:xfrm>
            <a:off x="1123950" y="4195763"/>
            <a:ext cx="1511300" cy="431800"/>
          </a:xfrm>
          <a:prstGeom prst="wedgeRectCallout">
            <a:avLst>
              <a:gd name="adj1" fmla="val 74731"/>
              <a:gd name="adj2" fmla="val -116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Evo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House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142875" y="4606925"/>
            <a:ext cx="2495550" cy="1069975"/>
            <a:chOff x="142875" y="4606998"/>
            <a:chExt cx="2495550" cy="1069902"/>
          </a:xfrm>
        </p:grpSpPr>
        <p:sp>
          <p:nvSpPr>
            <p:cNvPr id="5136" name="Rectangle 21"/>
            <p:cNvSpPr>
              <a:spLocks noChangeArrowheads="1"/>
            </p:cNvSpPr>
            <p:nvPr/>
          </p:nvSpPr>
          <p:spPr bwMode="auto">
            <a:xfrm>
              <a:off x="142875" y="4606998"/>
              <a:ext cx="2495550" cy="1069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37" name="Picture 2" descr="http://beta.flockedu.co.uk/images/HoldingLogo.png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4704501"/>
              <a:ext cx="920625" cy="29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3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9" y="4724400"/>
              <a:ext cx="661986" cy="48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9" name="Group 81"/>
            <p:cNvGrpSpPr>
              <a:grpSpLocks/>
            </p:cNvGrpSpPr>
            <p:nvPr/>
          </p:nvGrpSpPr>
          <p:grpSpPr bwMode="auto">
            <a:xfrm>
              <a:off x="247649" y="5095875"/>
              <a:ext cx="1247775" cy="295275"/>
              <a:chOff x="247650" y="5048249"/>
              <a:chExt cx="1352550" cy="323850"/>
            </a:xfrm>
          </p:grpSpPr>
          <p:pic>
            <p:nvPicPr>
              <p:cNvPr id="5143" name="Picture 79" descr="SpecifiedBy1.JPG"/>
              <p:cNvPicPr>
                <a:picLocks noChangeAspect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" y="5048249"/>
                <a:ext cx="268326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4" name="Picture 80" descr="SpecifiedBy2.JPG"/>
              <p:cNvPicPr>
                <a:picLocks noChangeAspect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38" y="5103392"/>
                <a:ext cx="1109662" cy="268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40" name="Picture 82" descr="relicarte_digital.png"/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621" y="5331634"/>
              <a:ext cx="1014729" cy="20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83" descr="re-sounding_logo.JPG"/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805362"/>
              <a:ext cx="81915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84" descr="LuckyFrame_logo.png"/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5391150"/>
              <a:ext cx="10287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2924174" y="213700"/>
            <a:ext cx="549473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345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Edinburgh Start-up Ecosystem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B345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4175" y="292100"/>
            <a:ext cx="4819650" cy="515938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Foundations for a new science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909638"/>
            <a:ext cx="8108950" cy="3319462"/>
          </a:xfrm>
        </p:spPr>
        <p:txBody>
          <a:bodyPr/>
          <a:lstStyle/>
          <a:p>
            <a:pPr marL="0" indent="0" eaLnBrk="1" hangingPunct="1"/>
            <a:r>
              <a:rPr lang="en-GB" sz="2400" b="1">
                <a:ea typeface="ＭＳ Ｐゴシック" charset="-128"/>
                <a:cs typeface="ＭＳ Ｐゴシック" charset="-128"/>
              </a:rPr>
              <a:t>The science of information </a:t>
            </a:r>
            <a:r>
              <a:rPr lang="en-GB" sz="2400">
                <a:ea typeface="ＭＳ Ｐゴシック" charset="-128"/>
                <a:cs typeface="ＭＳ Ｐゴシック" charset="-128"/>
              </a:rPr>
              <a:t>– how natural and artificial systems process, store and communicate information</a:t>
            </a:r>
          </a:p>
          <a:p>
            <a:pPr lvl="1" indent="0" eaLnBrk="1" hangingPunct="1"/>
            <a:endParaRPr lang="en-GB" sz="1000"/>
          </a:p>
          <a:p>
            <a:pPr lvl="1" indent="0" eaLnBrk="1" hangingPunct="1"/>
            <a:r>
              <a:rPr lang="en-GB" sz="2400"/>
              <a:t>A fundamental science underpinning all areas of life - Academic, Industrial and Social.</a:t>
            </a:r>
          </a:p>
          <a:p>
            <a:pPr marL="0" indent="0" eaLnBrk="1" hangingPunct="1"/>
            <a:endParaRPr lang="en-GB" sz="1000">
              <a:ea typeface="ＭＳ Ｐゴシック" charset="-128"/>
              <a:cs typeface="ＭＳ Ｐゴシック" charset="-128"/>
            </a:endParaRPr>
          </a:p>
          <a:p>
            <a:pPr lvl="1" indent="0" eaLnBrk="1" hangingPunct="1"/>
            <a:r>
              <a:rPr lang="en-GB" sz="2400"/>
              <a:t>Encompasses sub-disciplines such as Computer Science, Artificial Intelligence and Cognitive Science</a:t>
            </a:r>
          </a:p>
          <a:p>
            <a:pPr lvl="1" indent="0" eaLnBrk="1" hangingPunct="1"/>
            <a:endParaRPr lang="en-GB" sz="2400"/>
          </a:p>
        </p:txBody>
      </p:sp>
      <p:sp>
        <p:nvSpPr>
          <p:cNvPr id="21508" name="Rectangle 1029"/>
          <p:cNvSpPr>
            <a:spLocks noChangeArrowheads="1"/>
          </p:cNvSpPr>
          <p:nvPr/>
        </p:nvSpPr>
        <p:spPr bwMode="auto">
          <a:xfrm>
            <a:off x="596900" y="4546600"/>
            <a:ext cx="7937500" cy="142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2400">
                <a:solidFill>
                  <a:srgbClr val="0B345F"/>
                </a:solidFill>
              </a:rPr>
              <a:t>This view of informatics is necessary because:</a:t>
            </a:r>
          </a:p>
          <a:p>
            <a:r>
              <a:rPr lang="en-GB" sz="2400">
                <a:solidFill>
                  <a:srgbClr val="0B345F"/>
                </a:solidFill>
              </a:rPr>
              <a:t>     Big technological problems are multi-disciplinary</a:t>
            </a:r>
          </a:p>
          <a:p>
            <a:r>
              <a:rPr lang="en-GB" sz="2400">
                <a:solidFill>
                  <a:srgbClr val="0B345F"/>
                </a:solidFill>
              </a:rPr>
              <a:t>     Big societal problems demand integrative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275" y="292100"/>
            <a:ext cx="5407025" cy="484188"/>
          </a:xfrm>
        </p:spPr>
        <p:txBody>
          <a:bodyPr/>
          <a:lstStyle/>
          <a:p>
            <a:r>
              <a:rPr lang="en-GB" b="1">
                <a:solidFill>
                  <a:srgbClr val="0B345F"/>
                </a:solidFill>
                <a:ea typeface="ＭＳ Ｐゴシック" charset="-128"/>
                <a:cs typeface="ＭＳ Ｐゴシック" charset="-128"/>
              </a:rPr>
              <a:t>Classical Period (1965-1984)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77041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79475" y="1138238"/>
            <a:ext cx="4476750" cy="641350"/>
          </a:xfrm>
          <a:prstGeom prst="rect">
            <a:avLst/>
          </a:prstGeom>
          <a:gradFill rotWithShape="1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shade val="0"/>
                  <a:invGamma/>
                  <a:alpha val="53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3600">
                <a:solidFill>
                  <a:schemeClr val="bg1"/>
                </a:solidFill>
                <a:ea typeface="Arial" charset="0"/>
                <a:cs typeface="Arial" charset="0"/>
              </a:rPr>
              <a:t>Roots of our science: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409700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State</a:t>
            </a:r>
          </a:p>
          <a:p>
            <a:pPr eaLnBrk="1" hangingPunct="1">
              <a:buFontTx/>
              <a:buChar char="•"/>
              <a:defRPr/>
            </a:pPr>
            <a:r>
              <a:rPr lang="en-GB" sz="3200">
                <a:solidFill>
                  <a:schemeClr val="bg1"/>
                </a:solidFill>
                <a:ea typeface="Arial" charset="0"/>
                <a:cs typeface="Arial" charset="0"/>
              </a:rPr>
              <a:t> Logic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476500" y="3670300"/>
            <a:ext cx="5588000" cy="1917700"/>
          </a:xfrm>
          <a:prstGeom prst="rect">
            <a:avLst/>
          </a:pr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gamma/>
                  <a:shade val="46275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Led to major breakthroughs, including: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Types and functional programming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Logic programming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Formal verification</a:t>
            </a:r>
          </a:p>
          <a:p>
            <a:pPr eaLnBrk="1" hangingPunct="1">
              <a:buFontTx/>
              <a:buChar char="•"/>
              <a:defRPr/>
            </a:pPr>
            <a:r>
              <a:rPr lang="en-GB" sz="2400">
                <a:solidFill>
                  <a:schemeClr val="bg1"/>
                </a:solidFill>
                <a:ea typeface="Arial" charset="0"/>
                <a:cs typeface="Arial" charset="0"/>
              </a:rPr>
              <a:t> Natural language 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829</Words>
  <Application>Microsoft Macintosh PowerPoint</Application>
  <PresentationFormat>On-screen Show (4:3)</PresentationFormat>
  <Paragraphs>200</Paragraphs>
  <Slides>15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PowerPoint Presentation</vt:lpstr>
      <vt:lpstr>RAE Top 10 CS/Informatics Universities</vt:lpstr>
      <vt:lpstr>Recent Awards</vt:lpstr>
      <vt:lpstr>PowerPoint Presentation</vt:lpstr>
      <vt:lpstr>PowerPoint Presentation</vt:lpstr>
      <vt:lpstr>PowerPoint Presentation</vt:lpstr>
      <vt:lpstr>Foundations for a new science</vt:lpstr>
      <vt:lpstr>Classical Period (1965-1984)</vt:lpstr>
      <vt:lpstr>Eclectic Period (1985-1999)</vt:lpstr>
      <vt:lpstr>Modern Period (2000-2007)</vt:lpstr>
      <vt:lpstr>Post-Modern Period (2008+)</vt:lpstr>
      <vt:lpstr>PowerPoint Presentation</vt:lpstr>
      <vt:lpstr>PowerPoint Presentation</vt:lpstr>
      <vt:lpstr>www.inf.ed.ac.uk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Dave Robertson</dc:creator>
  <cp:keywords/>
  <dc:description/>
  <cp:lastModifiedBy>David Robertson</cp:lastModifiedBy>
  <cp:revision>200</cp:revision>
  <cp:lastPrinted>2008-06-27T13:05:47Z</cp:lastPrinted>
  <dcterms:created xsi:type="dcterms:W3CDTF">2013-04-28T16:32:00Z</dcterms:created>
  <dcterms:modified xsi:type="dcterms:W3CDTF">2013-05-22T22:56:03Z</dcterms:modified>
  <cp:category/>
</cp:coreProperties>
</file>