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83" r:id="rId3"/>
    <p:sldId id="284" r:id="rId4"/>
    <p:sldId id="285" r:id="rId5"/>
    <p:sldId id="290" r:id="rId6"/>
    <p:sldId id="263" r:id="rId7"/>
    <p:sldId id="281" r:id="rId8"/>
    <p:sldId id="291" r:id="rId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rgbClr val="808080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F"/>
    <a:srgbClr val="000000"/>
    <a:srgbClr val="BEBEBE"/>
    <a:srgbClr val="D0103A"/>
    <a:srgbClr val="002244"/>
    <a:srgbClr val="808080"/>
    <a:srgbClr val="8E908F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78" y="-72"/>
      </p:cViewPr>
      <p:guideLst>
        <p:guide orient="horz" pos="1168"/>
        <p:guide pos="2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-2312" y="-120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7038" y="0"/>
            <a:ext cx="37687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defTabSz="823913" eaLnBrk="0" hangingPunct="0">
              <a:defRPr sz="1300">
                <a:solidFill>
                  <a:srgbClr val="CF0072"/>
                </a:solidFill>
                <a:latin typeface="Times" pitchFamily="18" charset="0"/>
              </a:defRPr>
            </a:lvl1pPr>
          </a:lstStyle>
          <a:p>
            <a:r>
              <a:rPr lang="en-US"/>
              <a:t>Header</a:t>
            </a:r>
            <a:endParaRPr lang="en-US" sz="11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8488" y="0"/>
            <a:ext cx="1565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algn="r" defTabSz="823913" eaLnBrk="0" hangingPunct="0">
              <a:defRPr sz="1300">
                <a:solidFill>
                  <a:srgbClr val="CF0072"/>
                </a:solidFill>
                <a:latin typeface="Times" pitchFamily="18" charset="0"/>
              </a:defRPr>
            </a:lvl1pPr>
          </a:lstStyle>
          <a:p>
            <a:r>
              <a:rPr lang="en-US"/>
              <a:t>Date</a:t>
            </a:r>
            <a:endParaRPr lang="en-US" sz="11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27038" y="8180388"/>
            <a:ext cx="44084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defTabSz="823913" eaLnBrk="0" hangingPunct="0">
              <a:defRPr sz="11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49838" y="8180388"/>
            <a:ext cx="9239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algn="r" defTabSz="823913" eaLnBrk="0" hangingPunct="0">
              <a:defRPr sz="11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D4C80274-EBC9-40B8-81AD-293CE45556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5450" y="0"/>
            <a:ext cx="37703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defTabSz="823913" eaLnBrk="0" hangingPunct="0">
              <a:defRPr sz="1300">
                <a:solidFill>
                  <a:srgbClr val="CF0072"/>
                </a:solidFill>
                <a:latin typeface="Times" pitchFamily="18" charset="0"/>
              </a:defRPr>
            </a:lvl1pPr>
          </a:lstStyle>
          <a:p>
            <a:r>
              <a:rPr lang="en-US"/>
              <a:t>Header</a:t>
            </a:r>
            <a:endParaRPr lang="en-US" sz="11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408488" y="0"/>
            <a:ext cx="15652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algn="r" defTabSz="823913" eaLnBrk="0" hangingPunct="0">
              <a:defRPr sz="1300">
                <a:solidFill>
                  <a:srgbClr val="CF0072"/>
                </a:solidFill>
                <a:latin typeface="Times" pitchFamily="18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4075" y="4125913"/>
            <a:ext cx="46926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Sub Heading</a:t>
            </a:r>
          </a:p>
          <a:p>
            <a:pPr lvl="1"/>
            <a:r>
              <a:rPr lang="en-US" noProof="0"/>
              <a:t>First text level</a:t>
            </a:r>
          </a:p>
          <a:p>
            <a:pPr lvl="2"/>
            <a:r>
              <a:rPr lang="en-US" noProof="0"/>
              <a:t>First bullet level</a:t>
            </a:r>
          </a:p>
          <a:p>
            <a:pPr lvl="3"/>
            <a:r>
              <a:rPr lang="en-US" noProof="0"/>
              <a:t>Second bullet level</a:t>
            </a:r>
          </a:p>
          <a:p>
            <a:pPr lvl="4"/>
            <a:r>
              <a:rPr lang="en-US" noProof="0"/>
              <a:t>Third bullet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5450" y="8180388"/>
            <a:ext cx="441007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defTabSz="823913" eaLnBrk="0" hangingPunct="0">
              <a:defRPr sz="11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49838" y="8180388"/>
            <a:ext cx="9239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360" tIns="41180" rIns="82360" bIns="41180" numCol="1" anchor="ctr" anchorCtr="0" compatLnSpc="1">
            <a:prstTxWarp prst="textNoShape">
              <a:avLst/>
            </a:prstTxWarp>
          </a:bodyPr>
          <a:lstStyle>
            <a:lvl1pPr algn="r" defTabSz="823913" eaLnBrk="0" hangingPunct="0">
              <a:defRPr sz="11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84E2D45C-B8B1-4FA9-9D1B-C188095ACE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568325" indent="-187325" algn="l" rtl="0" eaLnBrk="0" fontAlgn="base" hangingPunct="0">
      <a:spcBef>
        <a:spcPct val="30000"/>
      </a:spcBef>
      <a:spcAft>
        <a:spcPct val="0"/>
      </a:spcAft>
      <a:buFont typeface="Times" pitchFamily="18" charset="0"/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949325" indent="-187325" algn="l" rtl="0" eaLnBrk="0" fontAlgn="base" hangingPunct="0">
      <a:spcBef>
        <a:spcPct val="30000"/>
      </a:spcBef>
      <a:spcAft>
        <a:spcPct val="0"/>
      </a:spcAft>
      <a:buFont typeface="Times" pitchFamily="18" charset="0"/>
      <a:buChar char="•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335088" indent="-195263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Header</a:t>
            </a:r>
            <a:endParaRPr lang="en-US" sz="110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Date</a:t>
            </a:r>
            <a:endParaRPr lang="en-US">
              <a:latin typeface="Arial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3CB29-C3AD-410A-891F-F282CFA83223}" type="slidenum">
              <a:rPr lang="en-US"/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94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5049838" y="8180388"/>
            <a:ext cx="9239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360" tIns="41180" rIns="82360" bIns="41180" anchor="ctr"/>
          <a:lstStyle/>
          <a:p>
            <a:pPr algn="r" defTabSz="823913" eaLnBrk="0" hangingPunct="0"/>
            <a:fld id="{08B0AE4A-FFDD-44EF-946A-BEA75CAA08D2}" type="slidenum">
              <a:rPr lang="en-GB" sz="1100">
                <a:solidFill>
                  <a:schemeClr val="tx1"/>
                </a:solidFill>
                <a:latin typeface="Times" pitchFamily="18" charset="0"/>
              </a:rPr>
              <a:pPr algn="r" defTabSz="823913" eaLnBrk="0" hangingPunct="0"/>
              <a:t>3</a:t>
            </a:fld>
            <a:endParaRPr lang="en-GB" sz="11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9B0DA-0DCD-411F-A536-1D7C6A92ECB6}" type="slidenum">
              <a:rPr lang="en-GB"/>
              <a:pPr/>
              <a:t>6</a:t>
            </a:fld>
            <a:endParaRPr lang="en-GB"/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" pitchFamily="18" charset="0"/>
                <a:ea typeface="ＭＳ Ｐゴシック" pitchFamily="34" charset="-128"/>
              </a:rPr>
              <a:t>Why our aims are significant for science.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Thankyou and welcome.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1744663"/>
            <a:ext cx="1871663" cy="3962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744663"/>
            <a:ext cx="5465762" cy="3962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609600"/>
            <a:ext cx="7772400" cy="5159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1341438"/>
            <a:ext cx="3810000" cy="47545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3175" y="1341438"/>
            <a:ext cx="3810000" cy="23002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83175" y="3794125"/>
            <a:ext cx="3810000" cy="2301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1120775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9175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28675" y="1744663"/>
            <a:ext cx="3667125" cy="533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088" y="1855788"/>
            <a:ext cx="3668712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55788"/>
            <a:ext cx="3668713" cy="18494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27088" y="3857625"/>
            <a:ext cx="3668712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57625"/>
            <a:ext cx="3668713" cy="18494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419975" y="640080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/>
          <a:lstStyle/>
          <a:p>
            <a:pPr algn="r" eaLnBrk="0" hangingPunct="0">
              <a:defRPr/>
            </a:pPr>
            <a:r>
              <a:rPr lang="en-US" sz="1400" b="1">
                <a:solidFill>
                  <a:srgbClr val="002244"/>
                </a:solidFill>
                <a:ea typeface="ＭＳ Ｐゴシック" charset="-128"/>
                <a:cs typeface="ＭＳ Ｐゴシック" charset="-128"/>
              </a:rPr>
              <a:t>www.inf.ed.ac.uk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1181100"/>
            <a:ext cx="7213600" cy="1042988"/>
          </a:xfrm>
        </p:spPr>
        <p:txBody>
          <a:bodyPr/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030413"/>
            <a:ext cx="7205662" cy="3979862"/>
          </a:xfrm>
        </p:spPr>
        <p:txBody>
          <a:bodyPr tIns="45720"/>
          <a:lstStyle>
            <a:lvl1pPr>
              <a:lnSpc>
                <a:spcPct val="95000"/>
              </a:lnSpc>
              <a:spcBef>
                <a:spcPct val="0"/>
              </a:spcBef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855788"/>
            <a:ext cx="3668712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3668713" cy="3851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855788"/>
            <a:ext cx="74898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32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69875" y="269875"/>
            <a:ext cx="215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1744663"/>
            <a:ext cx="3667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51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F007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0404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404040"/>
          </a:solidFill>
          <a:latin typeface="+mn-lt"/>
          <a:ea typeface="ＭＳ Ｐゴシック" charset="-128"/>
        </a:defRPr>
      </a:lvl2pPr>
      <a:lvl3pPr marL="668338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3pPr>
      <a:lvl4pPr marL="1046163" indent="-187325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Font typeface="Times" pitchFamily="18" charset="0"/>
        <a:buChar char="•"/>
        <a:defRPr sz="1400">
          <a:solidFill>
            <a:srgbClr val="404040"/>
          </a:solidFill>
          <a:latin typeface="+mn-lt"/>
          <a:ea typeface="ＭＳ Ｐゴシック" charset="-128"/>
        </a:defRPr>
      </a:lvl4pPr>
      <a:lvl5pPr marL="1524000" indent="-287338" algn="l" rtl="0" eaLnBrk="0" fontAlgn="base" hangingPunct="0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404040"/>
          </a:solidFill>
          <a:latin typeface="+mn-lt"/>
          <a:ea typeface="ＭＳ Ｐゴシック" charset="-128"/>
        </a:defRPr>
      </a:lvl5pPr>
      <a:lvl6pPr marL="19812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6pPr>
      <a:lvl7pPr marL="24384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7pPr>
      <a:lvl8pPr marL="28956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8pPr>
      <a:lvl9pPr marL="3352800" indent="-287338" algn="l" rtl="0" fontAlgn="base">
        <a:spcBef>
          <a:spcPct val="20000"/>
        </a:spcBef>
        <a:spcAft>
          <a:spcPct val="0"/>
        </a:spcAft>
        <a:buClr>
          <a:srgbClr val="D0103A"/>
        </a:buClr>
        <a:buChar char="–"/>
        <a:defRPr sz="1400">
          <a:solidFill>
            <a:srgbClr val="8E908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hyperlink" Target="http://www.journal-online.co.uk/" TargetMode="External"/><Relationship Id="rId26" Type="http://schemas.openxmlformats.org/officeDocument/2006/relationships/hyperlink" Target="http://www.cloudsoftcorp.com/" TargetMode="External"/><Relationship Id="rId39" Type="http://schemas.openxmlformats.org/officeDocument/2006/relationships/hyperlink" Target="http://www.contemplateltd.com/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28.png"/><Relationship Id="rId42" Type="http://schemas.openxmlformats.org/officeDocument/2006/relationships/image" Target="../media/image34.png"/><Relationship Id="rId47" Type="http://schemas.openxmlformats.org/officeDocument/2006/relationships/image" Target="../media/image37.jpeg"/><Relationship Id="rId50" Type="http://schemas.openxmlformats.org/officeDocument/2006/relationships/hyperlink" Target="http://www.cereproc.com/" TargetMode="External"/><Relationship Id="rId55" Type="http://schemas.openxmlformats.org/officeDocument/2006/relationships/image" Target="../media/image41.png"/><Relationship Id="rId63" Type="http://schemas.openxmlformats.org/officeDocument/2006/relationships/image" Target="../media/image47.jpeg"/><Relationship Id="rId68" Type="http://schemas.openxmlformats.org/officeDocument/2006/relationships/hyperlink" Target="http://www.socialartisan.co.uk/" TargetMode="External"/><Relationship Id="rId76" Type="http://schemas.openxmlformats.org/officeDocument/2006/relationships/image" Target="../media/image57.png"/><Relationship Id="rId7" Type="http://schemas.openxmlformats.org/officeDocument/2006/relationships/image" Target="../media/image9.png"/><Relationship Id="rId71" Type="http://schemas.openxmlformats.org/officeDocument/2006/relationships/image" Target="../media/image52.png"/><Relationship Id="rId2" Type="http://schemas.openxmlformats.org/officeDocument/2006/relationships/image" Target="../media/image5.jpeg"/><Relationship Id="rId16" Type="http://schemas.openxmlformats.org/officeDocument/2006/relationships/hyperlink" Target="http://www.winterwell.com/" TargetMode="External"/><Relationship Id="rId29" Type="http://schemas.openxmlformats.org/officeDocument/2006/relationships/image" Target="../media/image24.png"/><Relationship Id="rId11" Type="http://schemas.openxmlformats.org/officeDocument/2006/relationships/image" Target="../media/image13.jpeg"/><Relationship Id="rId24" Type="http://schemas.openxmlformats.org/officeDocument/2006/relationships/hyperlink" Target="http://www.fanduel.com/" TargetMode="External"/><Relationship Id="rId32" Type="http://schemas.openxmlformats.org/officeDocument/2006/relationships/image" Target="../media/image26.jpeg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openxmlformats.org/officeDocument/2006/relationships/hyperlink" Target="http://www.actualanalytics.com/" TargetMode="External"/><Relationship Id="rId53" Type="http://schemas.openxmlformats.org/officeDocument/2006/relationships/image" Target="../media/image40.png"/><Relationship Id="rId58" Type="http://schemas.openxmlformats.org/officeDocument/2006/relationships/image" Target="../media/image43.jpeg"/><Relationship Id="rId66" Type="http://schemas.openxmlformats.org/officeDocument/2006/relationships/hyperlink" Target="http://www.mobileacuity.com/" TargetMode="External"/><Relationship Id="rId74" Type="http://schemas.openxmlformats.org/officeDocument/2006/relationships/image" Target="../media/image55.jpe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23" Type="http://schemas.openxmlformats.org/officeDocument/2006/relationships/image" Target="../media/image21.png"/><Relationship Id="rId28" Type="http://schemas.openxmlformats.org/officeDocument/2006/relationships/hyperlink" Target="http://www.getadministrate.com/" TargetMode="External"/><Relationship Id="rId36" Type="http://schemas.openxmlformats.org/officeDocument/2006/relationships/image" Target="../media/image30.png"/><Relationship Id="rId49" Type="http://schemas.openxmlformats.org/officeDocument/2006/relationships/image" Target="../media/image38.png"/><Relationship Id="rId57" Type="http://schemas.openxmlformats.org/officeDocument/2006/relationships/image" Target="../media/image42.png"/><Relationship Id="rId61" Type="http://schemas.openxmlformats.org/officeDocument/2006/relationships/image" Target="../media/image45.jpe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4" Type="http://schemas.openxmlformats.org/officeDocument/2006/relationships/image" Target="../media/image35.png"/><Relationship Id="rId52" Type="http://schemas.openxmlformats.org/officeDocument/2006/relationships/hyperlink" Target="http://www.feusd.com/" TargetMode="External"/><Relationship Id="rId60" Type="http://schemas.openxmlformats.org/officeDocument/2006/relationships/image" Target="../media/image44.png"/><Relationship Id="rId65" Type="http://schemas.openxmlformats.org/officeDocument/2006/relationships/image" Target="../media/image49.jpeg"/><Relationship Id="rId73" Type="http://schemas.openxmlformats.org/officeDocument/2006/relationships/image" Target="../media/image54.png"/><Relationship Id="rId78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hyperlink" Target="http://www.neo.com/" TargetMode="External"/><Relationship Id="rId27" Type="http://schemas.openxmlformats.org/officeDocument/2006/relationships/image" Target="../media/image23.png"/><Relationship Id="rId30" Type="http://schemas.openxmlformats.org/officeDocument/2006/relationships/hyperlink" Target="http://www.floatapp.com/" TargetMode="External"/><Relationship Id="rId35" Type="http://schemas.openxmlformats.org/officeDocument/2006/relationships/image" Target="../media/image29.png"/><Relationship Id="rId43" Type="http://schemas.openxmlformats.org/officeDocument/2006/relationships/hyperlink" Target="http://www.disneyresearch.com/research-labs/disney-research-zurich/" TargetMode="External"/><Relationship Id="rId48" Type="http://schemas.openxmlformats.org/officeDocument/2006/relationships/hyperlink" Target="http://www.musemantik.com/" TargetMode="External"/><Relationship Id="rId56" Type="http://schemas.openxmlformats.org/officeDocument/2006/relationships/hyperlink" Target="http://www.eads.com/eads/int/en/our-innovation/innovation-works.html" TargetMode="External"/><Relationship Id="rId64" Type="http://schemas.openxmlformats.org/officeDocument/2006/relationships/image" Target="../media/image48.jpeg"/><Relationship Id="rId69" Type="http://schemas.openxmlformats.org/officeDocument/2006/relationships/image" Target="../media/image51.png"/><Relationship Id="rId77" Type="http://schemas.openxmlformats.org/officeDocument/2006/relationships/image" Target="../media/image58.jpeg"/><Relationship Id="rId8" Type="http://schemas.openxmlformats.org/officeDocument/2006/relationships/image" Target="../media/image10.png"/><Relationship Id="rId51" Type="http://schemas.openxmlformats.org/officeDocument/2006/relationships/image" Target="../media/image39.png"/><Relationship Id="rId72" Type="http://schemas.openxmlformats.org/officeDocument/2006/relationships/image" Target="../media/image53.png"/><Relationship Id="rId3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7.jpeg"/><Relationship Id="rId38" Type="http://schemas.openxmlformats.org/officeDocument/2006/relationships/image" Target="../media/image32.png"/><Relationship Id="rId46" Type="http://schemas.openxmlformats.org/officeDocument/2006/relationships/image" Target="../media/image36.jpeg"/><Relationship Id="rId59" Type="http://schemas.openxmlformats.org/officeDocument/2006/relationships/hyperlink" Target="http://kotikan.com/" TargetMode="External"/><Relationship Id="rId67" Type="http://schemas.openxmlformats.org/officeDocument/2006/relationships/image" Target="../media/image50.jpeg"/><Relationship Id="rId20" Type="http://schemas.openxmlformats.org/officeDocument/2006/relationships/hyperlink" Target="http://www.oac-mo.net/" TargetMode="External"/><Relationship Id="rId41" Type="http://schemas.openxmlformats.org/officeDocument/2006/relationships/hyperlink" Target="http://mhnltd.co.uk/" TargetMode="External"/><Relationship Id="rId54" Type="http://schemas.openxmlformats.org/officeDocument/2006/relationships/hyperlink" Target="http://www.quoratetechnology.com/" TargetMode="External"/><Relationship Id="rId62" Type="http://schemas.openxmlformats.org/officeDocument/2006/relationships/image" Target="../media/image46.png"/><Relationship Id="rId70" Type="http://schemas.openxmlformats.org/officeDocument/2006/relationships/hyperlink" Target="http://www.speech-graphics.com/" TargetMode="External"/><Relationship Id="rId75" Type="http://schemas.openxmlformats.org/officeDocument/2006/relationships/image" Target="../media/image56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skyscanner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Forum Exterior 1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2374900"/>
            <a:ext cx="73025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915988" y="1228725"/>
            <a:ext cx="66055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n-US" sz="5400">
                <a:solidFill>
                  <a:srgbClr val="002244"/>
                </a:solidFill>
                <a:latin typeface="Times" pitchFamily="18" charset="0"/>
              </a:rPr>
              <a:t>Welcome to Informatics</a:t>
            </a:r>
          </a:p>
          <a:p>
            <a:pPr eaLnBrk="0" hangingPunct="0">
              <a:lnSpc>
                <a:spcPct val="110000"/>
              </a:lnSpc>
            </a:pPr>
            <a:endParaRPr lang="en-US" sz="2700">
              <a:solidFill>
                <a:srgbClr val="002244"/>
              </a:solidFill>
              <a:latin typeface="Times" pitchFamily="18" charset="0"/>
            </a:endParaRPr>
          </a:p>
        </p:txBody>
      </p:sp>
      <p:sp>
        <p:nvSpPr>
          <p:cNvPr id="18435" name="Line 9"/>
          <p:cNvSpPr>
            <a:spLocks noChangeShapeType="1"/>
          </p:cNvSpPr>
          <p:nvPr/>
        </p:nvSpPr>
        <p:spPr bwMode="auto">
          <a:xfrm>
            <a:off x="0" y="989013"/>
            <a:ext cx="9144000" cy="0"/>
          </a:xfrm>
          <a:prstGeom prst="line">
            <a:avLst/>
          </a:prstGeom>
          <a:noFill/>
          <a:ln w="6350">
            <a:solidFill>
              <a:srgbClr val="00224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17" descr="2007-11-15 - nigh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" y="3703638"/>
            <a:ext cx="4516438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sz="half" idx="1"/>
          </p:nvPr>
        </p:nvSpPr>
        <p:spPr>
          <a:xfrm>
            <a:off x="825500" y="3914775"/>
            <a:ext cx="4903788" cy="1738313"/>
          </a:xfrm>
        </p:spPr>
        <p:txBody>
          <a:bodyPr>
            <a:spAutoFit/>
          </a:bodyPr>
          <a:lstStyle/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PhD: ~70 per year</a:t>
            </a:r>
          </a:p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MSc: ~200 per year</a:t>
            </a:r>
          </a:p>
          <a:p>
            <a:pPr marL="176213" indent="-176213">
              <a:buFontTx/>
              <a:buChar char="•"/>
            </a:pPr>
            <a:r>
              <a:rPr lang="en-GB" sz="2400" smtClean="0">
                <a:solidFill>
                  <a:srgbClr val="000000"/>
                </a:solidFill>
                <a:ea typeface="ＭＳ Ｐゴシック" pitchFamily="34" charset="-128"/>
              </a:rPr>
              <a:t>Undergraduate: ~100 per year</a:t>
            </a:r>
          </a:p>
        </p:txBody>
      </p:sp>
      <p:sp>
        <p:nvSpPr>
          <p:cNvPr id="20482" name="Content Placeholder 3"/>
          <p:cNvSpPr>
            <a:spLocks noGrp="1"/>
          </p:cNvSpPr>
          <p:nvPr>
            <p:ph sz="half" idx="2"/>
          </p:nvPr>
        </p:nvSpPr>
        <p:spPr>
          <a:xfrm>
            <a:off x="5314950" y="2501900"/>
            <a:ext cx="3632200" cy="1998663"/>
          </a:xfrm>
        </p:spPr>
        <p:txBody>
          <a:bodyPr/>
          <a:lstStyle/>
          <a:p>
            <a:pPr marL="0" indent="0"/>
            <a:r>
              <a:rPr lang="en-GB" sz="2000" smtClean="0">
                <a:ea typeface="ＭＳ Ｐゴシック" pitchFamily="34" charset="-128"/>
              </a:rPr>
              <a:t>20% Software Engineering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50% Computer Science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30% Other joint programmes</a:t>
            </a:r>
          </a:p>
          <a:p>
            <a:pPr marL="0" indent="0"/>
            <a:r>
              <a:rPr lang="en-GB" sz="2000" smtClean="0">
                <a:ea typeface="ＭＳ Ｐゴシック" pitchFamily="34" charset="-128"/>
              </a:rPr>
              <a:t>        (AI, Cog Sci,Maths, etc).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54000"/>
            <a:ext cx="4819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People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790575" y="1865313"/>
            <a:ext cx="4981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100 Academic staff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150 Postdoc researchers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  80 Support staff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250 PhD students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200 Masters students</a:t>
            </a:r>
          </a:p>
          <a:p>
            <a:pPr marL="4763" lvl="1" eaLnBrk="0" hangingPunct="0"/>
            <a:r>
              <a:rPr lang="en-GB" sz="2000">
                <a:solidFill>
                  <a:srgbClr val="000000"/>
                </a:solidFill>
              </a:rPr>
              <a:t>~ 400 Undergraduates (200 1</a:t>
            </a:r>
            <a:r>
              <a:rPr lang="en-GB" sz="2000" baseline="30000">
                <a:solidFill>
                  <a:srgbClr val="000000"/>
                </a:solidFill>
              </a:rPr>
              <a:t>st</a:t>
            </a:r>
            <a:r>
              <a:rPr lang="en-GB" sz="2000">
                <a:solidFill>
                  <a:srgbClr val="000000"/>
                </a:solidFill>
              </a:rPr>
              <a:t> year)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614363" y="3825875"/>
            <a:ext cx="304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00"/>
                </a:solidFill>
              </a:rPr>
              <a:t>Graduating students: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679450" y="1387475"/>
            <a:ext cx="252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u="sng">
                <a:solidFill>
                  <a:srgbClr val="000000"/>
                </a:solidFill>
              </a:rPr>
              <a:t>On the premises: </a:t>
            </a:r>
          </a:p>
        </p:txBody>
      </p:sp>
      <p:sp>
        <p:nvSpPr>
          <p:cNvPr id="20487" name="Left Brace 10"/>
          <p:cNvSpPr>
            <a:spLocks/>
          </p:cNvSpPr>
          <p:nvPr/>
        </p:nvSpPr>
        <p:spPr bwMode="auto">
          <a:xfrm>
            <a:off x="5116513" y="2941638"/>
            <a:ext cx="214312" cy="1420812"/>
          </a:xfrm>
          <a:prstGeom prst="leftBrace">
            <a:avLst>
              <a:gd name="adj1" fmla="val 23910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0025" y="292100"/>
            <a:ext cx="6403975" cy="51593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B345F"/>
                </a:solidFill>
                <a:ea typeface="ＭＳ Ｐゴシック" pitchFamily="34" charset="-128"/>
              </a:rPr>
              <a:t>RAE Top 10 CS/Informatics Universities</a:t>
            </a:r>
            <a:endParaRPr lang="en-GB" smtClean="0">
              <a:solidFill>
                <a:srgbClr val="0B345F"/>
              </a:solidFill>
              <a:ea typeface="ＭＳ Ｐゴシック" pitchFamily="34" charset="-128"/>
            </a:endParaRPr>
          </a:p>
        </p:txBody>
      </p:sp>
      <p:pic>
        <p:nvPicPr>
          <p:cNvPr id="7" name="Picture 6" descr="358px-Uk_map_home_nation_scotland.png"/>
          <p:cNvPicPr>
            <a:picLocks noChangeAspect="1"/>
          </p:cNvPicPr>
          <p:nvPr/>
        </p:nvPicPr>
        <p:blipFill>
          <a:blip r:embed="rId3">
            <a:alphaModFix/>
            <a:lum bright="-22000" contrast="22000"/>
          </a:blip>
          <a:stretch>
            <a:fillRect/>
          </a:stretch>
        </p:blipFill>
        <p:spPr>
          <a:xfrm>
            <a:off x="1066800" y="-208663"/>
            <a:ext cx="7010400" cy="7439210"/>
          </a:xfrm>
          <a:prstGeom prst="rect">
            <a:avLst/>
          </a:prstGeom>
          <a:scene3d>
            <a:camera prst="perspectiveFront">
              <a:rot lat="18599991" lon="0" rev="0"/>
            </a:camera>
            <a:lightRig rig="threePt" dir="t"/>
          </a:scene3d>
          <a:sp3d>
            <a:bevelT/>
          </a:sp3d>
        </p:spPr>
      </p:pic>
      <p:sp>
        <p:nvSpPr>
          <p:cNvPr id="38" name="Rectangle 37"/>
          <p:cNvSpPr/>
          <p:nvPr/>
        </p:nvSpPr>
        <p:spPr bwMode="auto">
          <a:xfrm>
            <a:off x="508000" y="1206500"/>
            <a:ext cx="3048000" cy="124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700000">
              <a:rot lat="18959998" lon="0" rev="0"/>
            </a:camera>
            <a:lightRig rig="threePt" dir="t"/>
          </a:scene3d>
          <a:sp3d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Cube 33"/>
          <p:cNvSpPr/>
          <p:nvPr/>
        </p:nvSpPr>
        <p:spPr bwMode="auto">
          <a:xfrm>
            <a:off x="673100" y="15875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Cube 34"/>
          <p:cNvSpPr/>
          <p:nvPr/>
        </p:nvSpPr>
        <p:spPr bwMode="auto">
          <a:xfrm>
            <a:off x="876300" y="1168400"/>
            <a:ext cx="279400" cy="54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10" name="TextBox 35"/>
          <p:cNvSpPr txBox="1">
            <a:spLocks noChangeArrowheads="1"/>
          </p:cNvSpPr>
          <p:nvPr/>
        </p:nvSpPr>
        <p:spPr bwMode="auto">
          <a:xfrm>
            <a:off x="1066800" y="1422400"/>
            <a:ext cx="159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World leading</a:t>
            </a:r>
          </a:p>
        </p:txBody>
      </p:sp>
      <p:sp>
        <p:nvSpPr>
          <p:cNvPr id="21511" name="TextBox 36"/>
          <p:cNvSpPr txBox="1">
            <a:spLocks noChangeArrowheads="1"/>
          </p:cNvSpPr>
          <p:nvPr/>
        </p:nvSpPr>
        <p:spPr bwMode="auto">
          <a:xfrm>
            <a:off x="863600" y="1841500"/>
            <a:ext cx="259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Internationally excellent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5168900" y="25400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5334000" y="939800"/>
            <a:ext cx="279400" cy="187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5181600" y="1498600"/>
            <a:ext cx="279400" cy="133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465270" y="5069018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5617670" y="4802318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5465270" y="5018218"/>
            <a:ext cx="279400" cy="32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66000" y="5156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934200" y="51435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7505700" y="4483100"/>
            <a:ext cx="279400" cy="936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7340600" y="4762500"/>
            <a:ext cx="279400" cy="648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18300" y="46482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ube 13"/>
          <p:cNvSpPr/>
          <p:nvPr/>
        </p:nvSpPr>
        <p:spPr bwMode="auto">
          <a:xfrm>
            <a:off x="6883400" y="41402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Cube 14"/>
          <p:cNvSpPr/>
          <p:nvPr/>
        </p:nvSpPr>
        <p:spPr bwMode="auto">
          <a:xfrm>
            <a:off x="6718300" y="4140200"/>
            <a:ext cx="279400" cy="792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7099300" y="4559300"/>
            <a:ext cx="279400" cy="864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6946900" y="4749800"/>
            <a:ext cx="279400" cy="68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324600" y="4876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Cube 15"/>
          <p:cNvSpPr/>
          <p:nvPr/>
        </p:nvSpPr>
        <p:spPr bwMode="auto">
          <a:xfrm>
            <a:off x="6477000" y="4267200"/>
            <a:ext cx="279400" cy="90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981700" y="54864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5994400" y="5257800"/>
            <a:ext cx="279400" cy="504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019800" y="4114800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6172200" y="3848100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19800" y="4025900"/>
            <a:ext cx="279400" cy="36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6311900" y="4445000"/>
            <a:ext cx="279400" cy="72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6146800" y="4965700"/>
            <a:ext cx="279400" cy="792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49900" y="37253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be 11"/>
          <p:cNvSpPr/>
          <p:nvPr/>
        </p:nvSpPr>
        <p:spPr bwMode="auto">
          <a:xfrm>
            <a:off x="5702300" y="2544216"/>
            <a:ext cx="279400" cy="14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Cube 12"/>
          <p:cNvSpPr/>
          <p:nvPr/>
        </p:nvSpPr>
        <p:spPr bwMode="auto">
          <a:xfrm>
            <a:off x="5549900" y="3204616"/>
            <a:ext cx="279400" cy="7776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39" name="TextBox 44"/>
          <p:cNvSpPr txBox="1">
            <a:spLocks noChangeArrowheads="1"/>
          </p:cNvSpPr>
          <p:nvPr/>
        </p:nvSpPr>
        <p:spPr bwMode="auto">
          <a:xfrm>
            <a:off x="596900" y="5854700"/>
            <a:ext cx="219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www.rae.ac.uk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5505326" y="4360916"/>
            <a:ext cx="444500" cy="457200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>
              <a:rot lat="19476000" lon="18882001" rev="3612000"/>
            </a:camera>
            <a:lightRig rig="threePt" dir="t"/>
          </a:scene3d>
          <a:sp3d>
            <a:bevelT w="114300" prst="hardEdge"/>
          </a:sp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5670426" y="4081516"/>
            <a:ext cx="279400" cy="540000"/>
          </a:xfrm>
          <a:prstGeom prst="cube">
            <a:avLst/>
          </a:prstGeom>
          <a:solidFill>
            <a:srgbClr val="008000">
              <a:alpha val="82000"/>
            </a:srgbClr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5518026" y="4348216"/>
            <a:ext cx="279400" cy="270000"/>
          </a:xfrm>
          <a:prstGeom prst="cube">
            <a:avLst/>
          </a:prstGeom>
          <a:solidFill>
            <a:srgbClr val="FF0000">
              <a:alpha val="82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4099976" rev="0"/>
            </a:camera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8038" y="5003800"/>
            <a:ext cx="7518400" cy="8302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chemeClr val="tx1"/>
                </a:solidFill>
              </a:rPr>
              <a:t>69% more top rated research than nearest competitor 10% of all UK “world leading” research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924175" y="254000"/>
            <a:ext cx="570071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 err="1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ProspeKT</a:t>
            </a: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 + Informatics Ventures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913063" y="746125"/>
            <a:ext cx="62309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b="1">
                <a:solidFill>
                  <a:srgbClr val="0B345F"/>
                </a:solidFill>
                <a:latin typeface="Times" pitchFamily="18" charset="0"/>
              </a:rPr>
              <a:t>Knowledge Transfer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239838" y="1473200"/>
          <a:ext cx="7121525" cy="3200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60515"/>
                <a:gridCol w="356051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Startups and spinouts: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33 generated</a:t>
                      </a:r>
                    </a:p>
                    <a:p>
                      <a:r>
                        <a:rPr lang="en-US" sz="2400" b="0" dirty="0" smtClean="0"/>
                        <a:t>£5M investment</a:t>
                      </a:r>
                    </a:p>
                    <a:p>
                      <a:r>
                        <a:rPr lang="en-US" sz="2400" b="0" dirty="0" smtClean="0"/>
                        <a:t>£3M sales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Hub effect: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250 companies</a:t>
                      </a:r>
                    </a:p>
                    <a:p>
                      <a:r>
                        <a:rPr lang="en-US" sz="2400" b="0" dirty="0" smtClean="0"/>
                        <a:t>17 universities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Entrepreneurial</a:t>
                      </a:r>
                      <a:r>
                        <a:rPr lang="en-US" sz="2400" b="0" baseline="0" dirty="0" smtClean="0"/>
                        <a:t> training: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23,000 hours delivery</a:t>
                      </a:r>
                    </a:p>
                    <a:p>
                      <a:r>
                        <a:rPr lang="en-US" sz="2400" b="0" dirty="0" smtClean="0"/>
                        <a:t>1000 participants</a:t>
                      </a:r>
                    </a:p>
                    <a:p>
                      <a:r>
                        <a:rPr lang="en-US" sz="2400" b="0" dirty="0" smtClean="0"/>
                        <a:t>£11M for 75 companies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5475" y="4975225"/>
            <a:ext cx="79121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Edinburgh holds UK record for number of university spinoff companies in last 10 years.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tx1"/>
                </a:solidFill>
              </a:rPr>
              <a:t>Informatics, if it was a university, would come 4th in UK.</a:t>
            </a:r>
          </a:p>
        </p:txBody>
      </p:sp>
      <p:sp>
        <p:nvSpPr>
          <p:cNvPr id="23570" name="TextBox 6"/>
          <p:cNvSpPr txBox="1">
            <a:spLocks noChangeArrowheads="1"/>
          </p:cNvSpPr>
          <p:nvPr/>
        </p:nvSpPr>
        <p:spPr bwMode="auto">
          <a:xfrm>
            <a:off x="6100763" y="6178550"/>
            <a:ext cx="247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1"/>
                </a:solidFill>
              </a:rPr>
              <a:t>spinoutsuk.co.uk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9" descr="Edin_background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5489575" y="2135188"/>
            <a:ext cx="1727200" cy="431800"/>
          </a:xfrm>
          <a:prstGeom prst="wedgeRectCallout">
            <a:avLst>
              <a:gd name="adj1" fmla="val -95168"/>
              <a:gd name="adj2" fmla="val 7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tx1"/>
                </a:solidFill>
                <a:latin typeface="Calibri" pitchFamily="34" charset="0"/>
              </a:rPr>
              <a:t>Waverley Gate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3009900" y="4938713"/>
            <a:ext cx="1511300" cy="431800"/>
          </a:xfrm>
          <a:prstGeom prst="wedgeRectCallout">
            <a:avLst>
              <a:gd name="adj1" fmla="val 9185"/>
              <a:gd name="adj2" fmla="val -1981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Quartermile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2419350" y="3425825"/>
            <a:ext cx="1873250" cy="431800"/>
          </a:xfrm>
          <a:prstGeom prst="wedgeRectCallout">
            <a:avLst>
              <a:gd name="adj1" fmla="val 85267"/>
              <a:gd name="adj2" fmla="val 1036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Appleton Tower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489575" y="2566988"/>
            <a:ext cx="1727200" cy="1081087"/>
            <a:chOff x="5508104" y="1700808"/>
            <a:chExt cx="1728192" cy="1080120"/>
          </a:xfrm>
        </p:grpSpPr>
        <p:sp>
          <p:nvSpPr>
            <p:cNvPr id="24653" name="Rectangle 16"/>
            <p:cNvSpPr>
              <a:spLocks noChangeArrowheads="1"/>
            </p:cNvSpPr>
            <p:nvPr/>
          </p:nvSpPr>
          <p:spPr bwMode="auto">
            <a:xfrm>
              <a:off x="5508104" y="1700808"/>
              <a:ext cx="1728192" cy="1080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4654" name="Picture 4" descr="Amazon Development Centre Scotlan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52120" y="1916832"/>
              <a:ext cx="1373558" cy="28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55" name="Picture 2" descr="Microsof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52121" y="2348881"/>
              <a:ext cx="677364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56" name="Picture 6" descr="Lothian NHS Boar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16216" y="2276872"/>
              <a:ext cx="576684" cy="390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Rectangular Callout 62"/>
          <p:cNvSpPr/>
          <p:nvPr/>
        </p:nvSpPr>
        <p:spPr>
          <a:xfrm>
            <a:off x="6202363" y="5713413"/>
            <a:ext cx="1223962" cy="431800"/>
          </a:xfrm>
          <a:prstGeom prst="wedgeRectCallout">
            <a:avLst>
              <a:gd name="adj1" fmla="val -114176"/>
              <a:gd name="adj2" fmla="val -138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Techcube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3013075" y="5367338"/>
            <a:ext cx="1511300" cy="862012"/>
            <a:chOff x="2460625" y="5529263"/>
            <a:chExt cx="1520825" cy="862012"/>
          </a:xfrm>
        </p:grpSpPr>
        <p:sp>
          <p:nvSpPr>
            <p:cNvPr id="24648" name="Rectangle 16"/>
            <p:cNvSpPr>
              <a:spLocks noChangeArrowheads="1"/>
            </p:cNvSpPr>
            <p:nvPr/>
          </p:nvSpPr>
          <p:spPr bwMode="auto">
            <a:xfrm>
              <a:off x="2460625" y="5529263"/>
              <a:ext cx="1520825" cy="862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24649" name="Group 61"/>
            <p:cNvGrpSpPr>
              <a:grpSpLocks/>
            </p:cNvGrpSpPr>
            <p:nvPr/>
          </p:nvGrpSpPr>
          <p:grpSpPr bwMode="auto">
            <a:xfrm>
              <a:off x="2466975" y="5588074"/>
              <a:ext cx="1512888" cy="351316"/>
              <a:chOff x="1619672" y="5589240"/>
              <a:chExt cx="1512168" cy="360040"/>
            </a:xfrm>
          </p:grpSpPr>
          <p:sp>
            <p:nvSpPr>
              <p:cNvPr id="24651" name="Rectangle 21"/>
              <p:cNvSpPr>
                <a:spLocks noChangeArrowheads="1"/>
              </p:cNvSpPr>
              <p:nvPr/>
            </p:nvSpPr>
            <p:spPr bwMode="auto">
              <a:xfrm>
                <a:off x="1619672" y="5589240"/>
                <a:ext cx="1512168" cy="3600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/>
              </a:p>
            </p:txBody>
          </p:sp>
          <p:pic>
            <p:nvPicPr>
              <p:cNvPr id="24652" name="Picture 15" descr="skyscanner_logo.png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29155" y="5589244"/>
                <a:ext cx="1273105" cy="283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50" name="Picture 2" descr="IBM logo.sv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86658" y="5912261"/>
              <a:ext cx="956642" cy="37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" name="Rectangular Callout 87"/>
          <p:cNvSpPr/>
          <p:nvPr/>
        </p:nvSpPr>
        <p:spPr>
          <a:xfrm>
            <a:off x="5775325" y="839788"/>
            <a:ext cx="1727200" cy="431800"/>
          </a:xfrm>
          <a:prstGeom prst="wedgeRectCallout">
            <a:avLst>
              <a:gd name="adj1" fmla="val -105094"/>
              <a:gd name="adj2" fmla="val 54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Silicon Walk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5775325" y="1271588"/>
            <a:ext cx="2778125" cy="747712"/>
            <a:chOff x="5775324" y="1262064"/>
            <a:chExt cx="2778125" cy="747711"/>
          </a:xfrm>
        </p:grpSpPr>
        <p:sp>
          <p:nvSpPr>
            <p:cNvPr id="24640" name="Rectangle 16"/>
            <p:cNvSpPr>
              <a:spLocks noChangeArrowheads="1"/>
            </p:cNvSpPr>
            <p:nvPr/>
          </p:nvSpPr>
          <p:spPr bwMode="auto">
            <a:xfrm>
              <a:off x="5775324" y="1262064"/>
              <a:ext cx="2778125" cy="7477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grpSp>
          <p:nvGrpSpPr>
            <p:cNvPr id="24641" name="Group 93"/>
            <p:cNvGrpSpPr>
              <a:grpSpLocks/>
            </p:cNvGrpSpPr>
            <p:nvPr/>
          </p:nvGrpSpPr>
          <p:grpSpPr bwMode="auto">
            <a:xfrm>
              <a:off x="5876925" y="1295400"/>
              <a:ext cx="704850" cy="323850"/>
              <a:chOff x="827584" y="2796928"/>
              <a:chExt cx="1728192" cy="792088"/>
            </a:xfrm>
          </p:grpSpPr>
          <p:pic>
            <p:nvPicPr>
              <p:cNvPr id="24646" name="Picture 94" descr="Miicard-Bk.JP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27584" y="2796928"/>
                <a:ext cx="1728192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7" name="Picture 4" descr="Home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899593" y="2940943"/>
                <a:ext cx="1609724" cy="47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42" name="Picture 96" descr="Mallzee_logo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898864" y="1666875"/>
              <a:ext cx="832595" cy="27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3" name="Picture 64" descr="ZoneFox_logo3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648450" y="1304925"/>
              <a:ext cx="796017" cy="34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4" name="Picture 65" descr="deskunion_logoy1.png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920865" y="1794270"/>
              <a:ext cx="1013460" cy="158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45" name="Picture 66" descr="Appointedd_logo.JPG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15225" y="1482285"/>
              <a:ext cx="866776" cy="219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6" name="Group 71"/>
          <p:cNvGrpSpPr>
            <a:grpSpLocks/>
          </p:cNvGrpSpPr>
          <p:nvPr/>
        </p:nvGrpSpPr>
        <p:grpSpPr bwMode="auto">
          <a:xfrm>
            <a:off x="4368800" y="4487863"/>
            <a:ext cx="1536700" cy="422275"/>
            <a:chOff x="4368674" y="4487863"/>
            <a:chExt cx="1536827" cy="421768"/>
          </a:xfrm>
        </p:grpSpPr>
        <p:sp>
          <p:nvSpPr>
            <p:cNvPr id="16" name="Rectangular Callout 15"/>
            <p:cNvSpPr/>
            <p:nvPr/>
          </p:nvSpPr>
          <p:spPr bwMode="auto">
            <a:xfrm>
              <a:off x="4368674" y="4487863"/>
              <a:ext cx="1536827" cy="378956"/>
            </a:xfrm>
            <a:prstGeom prst="wedgeRectCallout">
              <a:avLst>
                <a:gd name="adj1" fmla="val -13552"/>
                <a:gd name="adj2" fmla="val -14511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GB"/>
            </a:p>
          </p:txBody>
        </p:sp>
        <p:pic>
          <p:nvPicPr>
            <p:cNvPr id="24639" name="Picture 14" descr="InformaticsUni_CMYK.jpg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68674" y="4505621"/>
              <a:ext cx="1536826" cy="4040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6200775" y="2914650"/>
            <a:ext cx="2952750" cy="2859088"/>
            <a:chOff x="6200775" y="2914650"/>
            <a:chExt cx="2952750" cy="2858641"/>
          </a:xfrm>
        </p:grpSpPr>
        <p:sp>
          <p:nvSpPr>
            <p:cNvPr id="24622" name="Rectangle 47"/>
            <p:cNvSpPr>
              <a:spLocks noChangeArrowheads="1"/>
            </p:cNvSpPr>
            <p:nvPr/>
          </p:nvSpPr>
          <p:spPr bwMode="auto">
            <a:xfrm>
              <a:off x="6200775" y="2914650"/>
              <a:ext cx="2952750" cy="2808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4623" name="Picture 4" descr="Ww_logo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333428" y="3629022"/>
              <a:ext cx="680147" cy="680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4" name="Picture 6" descr="Journal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880350" y="4101536"/>
              <a:ext cx="749299" cy="74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5" name="Picture 8" descr="Swa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8479805" y="3001271"/>
              <a:ext cx="610220" cy="610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6" name="Picture 12" descr="Neo_square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067318" y="4429125"/>
              <a:ext cx="630532" cy="630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7" name="Picture 18" descr="Fanduel_square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7778905" y="2987359"/>
              <a:ext cx="644370" cy="64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20" descr="Cloudsoft_logo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341791" y="3038475"/>
              <a:ext cx="6668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22" descr="Administrate_logo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091711" y="3716375"/>
              <a:ext cx="636239" cy="636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0" name="Picture 16" descr="Float_square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374548" y="4309826"/>
              <a:ext cx="643272" cy="64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1" name="Picture 6" descr="Outplay_square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8348613" y="4618533"/>
              <a:ext cx="636637" cy="6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2" name="Picture 10" descr="Stipso_logo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092480" y="3061369"/>
              <a:ext cx="625946" cy="62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3" name="Picture 8" descr="Peekabu_square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7786638" y="3669804"/>
              <a:ext cx="608062" cy="60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4" name="Picture 2" descr="Eosurgical_logo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8455721" y="3683545"/>
              <a:ext cx="643830" cy="643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5" name="Picture 4" descr="Makurmedia_square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387629" y="5052095"/>
              <a:ext cx="721196" cy="721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6" name="Picture 72" descr="Confbuzz_logo.png"/>
            <p:cNvPicPr>
              <a:picLocks noChangeAspect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61571" y="5400675"/>
              <a:ext cx="824061" cy="21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7" name="Picture 70" descr="planforcloud_logo.png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7074296" y="5019675"/>
              <a:ext cx="147637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331788" y="833438"/>
            <a:ext cx="3959225" cy="2600325"/>
            <a:chOff x="322263" y="1166813"/>
            <a:chExt cx="3959225" cy="2600134"/>
          </a:xfrm>
        </p:grpSpPr>
        <p:sp>
          <p:nvSpPr>
            <p:cNvPr id="24601" name="Rectangle 23"/>
            <p:cNvSpPr>
              <a:spLocks noChangeArrowheads="1"/>
            </p:cNvSpPr>
            <p:nvPr/>
          </p:nvSpPr>
          <p:spPr bwMode="auto">
            <a:xfrm>
              <a:off x="322263" y="1166813"/>
              <a:ext cx="3959225" cy="2592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sz="1600">
                <a:latin typeface="Gill Sans MT" pitchFamily="34" charset="0"/>
              </a:endParaRPr>
            </a:p>
          </p:txBody>
        </p:sp>
        <p:pic>
          <p:nvPicPr>
            <p:cNvPr id="24602" name="Picture 3" descr="Contemplate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046720" y="1876425"/>
              <a:ext cx="1125230" cy="24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15" descr="MHN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2428876" y="2634553"/>
              <a:ext cx="533400" cy="533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0">
              <a:hlinkClick r:id="rId43"/>
            </p:cNvPr>
            <p:cNvPicPr>
              <a:picLocks noChangeAspect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3065809" y="2857855"/>
              <a:ext cx="1175640" cy="37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3" descr="Actual_Analytics.JPG">
              <a:hlinkClick r:id="rId45"/>
            </p:cNvPr>
            <p:cNvPicPr>
              <a:picLocks noChangeAspect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3039774" y="2466975"/>
              <a:ext cx="856032" cy="34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21" descr="https://legalesign.com/static/img/logo1.jpg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3271144" y="1429333"/>
              <a:ext cx="887666" cy="218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7" name="Picture 14" descr="Musemantik">
              <a:hlinkClick r:id="rId48"/>
            </p:cNvPr>
            <p:cNvPicPr>
              <a:picLocks noChangeAspect="1" noChangeArrowheads="1"/>
            </p:cNvPicPr>
            <p:nvPr/>
          </p:nvPicPr>
          <p:blipFill>
            <a:blip r:embed="rId49"/>
            <a:srcRect/>
            <a:stretch>
              <a:fillRect/>
            </a:stretch>
          </p:blipFill>
          <p:spPr bwMode="auto">
            <a:xfrm>
              <a:off x="3041877" y="2190574"/>
              <a:ext cx="1093343" cy="20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8" name="Picture 2" descr="Cereproc">
              <a:hlinkClick r:id="rId50"/>
            </p:cNvPr>
            <p:cNvPicPr>
              <a:picLocks noChangeAspect="1" noChangeArrowheads="1"/>
            </p:cNvPicPr>
            <p:nvPr/>
          </p:nvPicPr>
          <p:blipFill>
            <a:blip r:embed="rId51"/>
            <a:srcRect/>
            <a:stretch>
              <a:fillRect/>
            </a:stretch>
          </p:blipFill>
          <p:spPr bwMode="auto">
            <a:xfrm>
              <a:off x="490596" y="2576856"/>
              <a:ext cx="714910" cy="41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9" name="Picture 18">
              <a:hlinkClick r:id="rId52"/>
            </p:cNvPr>
            <p:cNvPicPr>
              <a:picLocks noChangeAspect="1"/>
            </p:cNvPicPr>
            <p:nvPr/>
          </p:nvPicPr>
          <p:blipFill>
            <a:blip r:embed="rId53"/>
            <a:srcRect/>
            <a:stretch>
              <a:fillRect/>
            </a:stretch>
          </p:blipFill>
          <p:spPr bwMode="auto">
            <a:xfrm>
              <a:off x="1593589" y="3384285"/>
              <a:ext cx="601632" cy="225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0" name="Picture 21" descr="QuorateWebLogoAMS.png">
              <a:hlinkClick r:id="rId54"/>
            </p:cNvPr>
            <p:cNvPicPr>
              <a:picLocks noChangeAspect="1"/>
            </p:cNvPicPr>
            <p:nvPr/>
          </p:nvPicPr>
          <p:blipFill>
            <a:blip r:embed="rId55"/>
            <a:srcRect/>
            <a:stretch>
              <a:fillRect/>
            </a:stretch>
          </p:blipFill>
          <p:spPr bwMode="auto">
            <a:xfrm>
              <a:off x="553057" y="3206352"/>
              <a:ext cx="827945" cy="375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1" name="Picture 25">
              <a:hlinkClick r:id="rId56"/>
            </p:cNvPr>
            <p:cNvPicPr>
              <a:picLocks noChangeAspect="1"/>
            </p:cNvPicPr>
            <p:nvPr/>
          </p:nvPicPr>
          <p:blipFill>
            <a:blip r:embed="rId57"/>
            <a:srcRect l="11539" t="7692" r="3847" b="10255"/>
            <a:stretch>
              <a:fillRect/>
            </a:stretch>
          </p:blipFill>
          <p:spPr bwMode="auto">
            <a:xfrm>
              <a:off x="3438525" y="3274941"/>
              <a:ext cx="676275" cy="49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2" descr="ettc"/>
            <p:cNvPicPr>
              <a:picLocks noChangeAspect="1" noChangeArrowheads="1"/>
            </p:cNvPicPr>
            <p:nvPr/>
          </p:nvPicPr>
          <p:blipFill>
            <a:blip r:embed="rId58"/>
            <a:srcRect/>
            <a:stretch>
              <a:fillRect/>
            </a:stretch>
          </p:blipFill>
          <p:spPr bwMode="auto">
            <a:xfrm>
              <a:off x="1104833" y="2049595"/>
              <a:ext cx="632671" cy="32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5" descr="Kotikan">
              <a:hlinkClick r:id="rId59"/>
            </p:cNvPr>
            <p:cNvPicPr>
              <a:picLocks noChangeAspect="1" noChangeArrowheads="1"/>
            </p:cNvPicPr>
            <p:nvPr/>
          </p:nvPicPr>
          <p:blipFill>
            <a:blip r:embed="rId60"/>
            <a:srcRect/>
            <a:stretch>
              <a:fillRect/>
            </a:stretch>
          </p:blipFill>
          <p:spPr bwMode="auto">
            <a:xfrm>
              <a:off x="2342082" y="1526199"/>
              <a:ext cx="972618" cy="472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4" name="Picture 67" descr="Interface3_logo.JPG"/>
            <p:cNvPicPr>
              <a:picLocks noChangeAspect="1"/>
            </p:cNvPicPr>
            <p:nvPr/>
          </p:nvPicPr>
          <p:blipFill>
            <a:blip r:embed="rId61"/>
            <a:srcRect/>
            <a:stretch>
              <a:fillRect/>
            </a:stretch>
          </p:blipFill>
          <p:spPr bwMode="auto">
            <a:xfrm>
              <a:off x="2347913" y="3439289"/>
              <a:ext cx="728662" cy="26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5" name="Picture 68" descr="tigerface_logo.png"/>
            <p:cNvPicPr>
              <a:picLocks noChangeAspect="1"/>
            </p:cNvPicPr>
            <p:nvPr/>
          </p:nvPicPr>
          <p:blipFill>
            <a:blip r:embed="rId62"/>
            <a:srcRect/>
            <a:stretch>
              <a:fillRect/>
            </a:stretch>
          </p:blipFill>
          <p:spPr bwMode="auto">
            <a:xfrm>
              <a:off x="2290763" y="3186793"/>
              <a:ext cx="833437" cy="25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6" name="Picture 71" descr="DroneDeploy_logo.JPG"/>
            <p:cNvPicPr>
              <a:picLocks noChangeAspect="1"/>
            </p:cNvPicPr>
            <p:nvPr/>
          </p:nvPicPr>
          <p:blipFill>
            <a:blip r:embed="rId63"/>
            <a:srcRect/>
            <a:stretch>
              <a:fillRect/>
            </a:stretch>
          </p:blipFill>
          <p:spPr bwMode="auto">
            <a:xfrm>
              <a:off x="1400176" y="2586126"/>
              <a:ext cx="1028700" cy="252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7" name="Picture 73" descr="Digital_Healthcare_TIC_logo.JPG"/>
            <p:cNvPicPr>
              <a:picLocks noChangeAspect="1"/>
            </p:cNvPicPr>
            <p:nvPr/>
          </p:nvPicPr>
          <p:blipFill>
            <a:blip r:embed="rId64"/>
            <a:srcRect/>
            <a:stretch>
              <a:fillRect/>
            </a:stretch>
          </p:blipFill>
          <p:spPr bwMode="auto">
            <a:xfrm>
              <a:off x="390525" y="1338385"/>
              <a:ext cx="647700" cy="1142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8" name="1aeb7d3d-f2f0-4658-ae08-fbe3bcea9c26" descr="imgres.jpg"/>
            <p:cNvPicPr>
              <a:picLocks noChangeAspect="1" noChangeArrowheads="1"/>
            </p:cNvPicPr>
            <p:nvPr/>
          </p:nvPicPr>
          <p:blipFill>
            <a:blip r:embed="rId65"/>
            <a:srcRect/>
            <a:stretch>
              <a:fillRect/>
            </a:stretch>
          </p:blipFill>
          <p:spPr bwMode="auto">
            <a:xfrm>
              <a:off x="1219199" y="1362075"/>
              <a:ext cx="1200151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9" name="Picture 6" descr="mobile acuity">
              <a:hlinkClick r:id="rId66"/>
            </p:cNvPr>
            <p:cNvPicPr>
              <a:picLocks noChangeAspect="1" noChangeArrowheads="1"/>
            </p:cNvPicPr>
            <p:nvPr/>
          </p:nvPicPr>
          <p:blipFill>
            <a:blip r:embed="rId67"/>
            <a:srcRect/>
            <a:stretch>
              <a:fillRect/>
            </a:stretch>
          </p:blipFill>
          <p:spPr bwMode="auto">
            <a:xfrm>
              <a:off x="1781175" y="1866900"/>
              <a:ext cx="1158536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0" name="Picture 22" descr="Social_Artisan_logo.png">
              <a:hlinkClick r:id="rId68"/>
            </p:cNvPr>
            <p:cNvPicPr>
              <a:picLocks noChangeAspect="1"/>
            </p:cNvPicPr>
            <p:nvPr/>
          </p:nvPicPr>
          <p:blipFill>
            <a:blip r:embed="rId69"/>
            <a:srcRect/>
            <a:stretch>
              <a:fillRect/>
            </a:stretch>
          </p:blipFill>
          <p:spPr bwMode="auto">
            <a:xfrm>
              <a:off x="1209675" y="2949575"/>
              <a:ext cx="10795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1" name="Picture 20">
              <a:hlinkClick r:id="rId70"/>
            </p:cNvPr>
            <p:cNvPicPr>
              <a:picLocks noChangeAspect="1"/>
            </p:cNvPicPr>
            <p:nvPr/>
          </p:nvPicPr>
          <p:blipFill>
            <a:blip r:embed="rId71"/>
            <a:srcRect/>
            <a:stretch>
              <a:fillRect/>
            </a:stretch>
          </p:blipFill>
          <p:spPr bwMode="auto">
            <a:xfrm>
              <a:off x="1866900" y="2179152"/>
              <a:ext cx="1003125" cy="256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Rectangular Callout 71"/>
          <p:cNvSpPr/>
          <p:nvPr/>
        </p:nvSpPr>
        <p:spPr>
          <a:xfrm>
            <a:off x="1123950" y="4195763"/>
            <a:ext cx="1511300" cy="431800"/>
          </a:xfrm>
          <a:prstGeom prst="wedgeRectCallout">
            <a:avLst>
              <a:gd name="adj1" fmla="val 74731"/>
              <a:gd name="adj2" fmla="val -1165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Evo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House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142875" y="4606925"/>
            <a:ext cx="2495550" cy="1069975"/>
            <a:chOff x="142875" y="4606998"/>
            <a:chExt cx="2495550" cy="1069902"/>
          </a:xfrm>
        </p:grpSpPr>
        <p:sp>
          <p:nvSpPr>
            <p:cNvPr id="24592" name="Rectangle 21"/>
            <p:cNvSpPr>
              <a:spLocks noChangeArrowheads="1"/>
            </p:cNvSpPr>
            <p:nvPr/>
          </p:nvSpPr>
          <p:spPr bwMode="auto">
            <a:xfrm>
              <a:off x="142875" y="4606998"/>
              <a:ext cx="2495550" cy="10699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pic>
          <p:nvPicPr>
            <p:cNvPr id="24593" name="Picture 2" descr="http://beta.flockedu.co.uk/images/HoldingLogo.png"/>
            <p:cNvPicPr>
              <a:picLocks noChangeAspect="1" noChangeArrowheads="1"/>
            </p:cNvPicPr>
            <p:nvPr/>
          </p:nvPicPr>
          <p:blipFill>
            <a:blip r:embed="rId72"/>
            <a:srcRect/>
            <a:stretch>
              <a:fillRect/>
            </a:stretch>
          </p:blipFill>
          <p:spPr bwMode="auto">
            <a:xfrm>
              <a:off x="295275" y="4704501"/>
              <a:ext cx="920625" cy="29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3"/>
            <p:cNvPicPr>
              <a:picLocks noChangeAspect="1" noChangeArrowheads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1271589" y="4724400"/>
              <a:ext cx="661986" cy="48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5" name="Group 81"/>
            <p:cNvGrpSpPr>
              <a:grpSpLocks/>
            </p:cNvGrpSpPr>
            <p:nvPr/>
          </p:nvGrpSpPr>
          <p:grpSpPr bwMode="auto">
            <a:xfrm>
              <a:off x="247649" y="5095875"/>
              <a:ext cx="1247775" cy="295275"/>
              <a:chOff x="247650" y="5048249"/>
              <a:chExt cx="1352550" cy="323850"/>
            </a:xfrm>
          </p:grpSpPr>
          <p:pic>
            <p:nvPicPr>
              <p:cNvPr id="24599" name="Picture 79" descr="SpecifiedBy1.JPG"/>
              <p:cNvPicPr>
                <a:picLocks noChangeAspect="1"/>
              </p:cNvPicPr>
              <p:nvPr/>
            </p:nvPicPr>
            <p:blipFill>
              <a:blip r:embed="rId74"/>
              <a:srcRect/>
              <a:stretch>
                <a:fillRect/>
              </a:stretch>
            </p:blipFill>
            <p:spPr bwMode="auto">
              <a:xfrm>
                <a:off x="247650" y="5048249"/>
                <a:ext cx="268326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0" name="Picture 80" descr="SpecifiedBy2.JPG"/>
              <p:cNvPicPr>
                <a:picLocks noChangeAspect="1"/>
              </p:cNvPicPr>
              <p:nvPr/>
            </p:nvPicPr>
            <p:blipFill>
              <a:blip r:embed="rId75"/>
              <a:srcRect/>
              <a:stretch>
                <a:fillRect/>
              </a:stretch>
            </p:blipFill>
            <p:spPr bwMode="auto">
              <a:xfrm>
                <a:off x="490538" y="5103392"/>
                <a:ext cx="1109662" cy="2687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6" name="Picture 82" descr="relicarte_digital.png"/>
            <p:cNvPicPr>
              <a:picLocks noChangeAspect="1"/>
            </p:cNvPicPr>
            <p:nvPr/>
          </p:nvPicPr>
          <p:blipFill>
            <a:blip r:embed="rId76"/>
            <a:srcRect/>
            <a:stretch>
              <a:fillRect/>
            </a:stretch>
          </p:blipFill>
          <p:spPr bwMode="auto">
            <a:xfrm>
              <a:off x="1404621" y="5331634"/>
              <a:ext cx="1014729" cy="20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83" descr="re-sounding_logo.JPG"/>
            <p:cNvPicPr>
              <a:picLocks noChangeAspect="1"/>
            </p:cNvPicPr>
            <p:nvPr/>
          </p:nvPicPr>
          <p:blipFill>
            <a:blip r:embed="rId77"/>
            <a:srcRect/>
            <a:stretch>
              <a:fillRect/>
            </a:stretch>
          </p:blipFill>
          <p:spPr bwMode="auto">
            <a:xfrm>
              <a:off x="1790700" y="4805362"/>
              <a:ext cx="819150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84" descr="LuckyFrame_logo.png"/>
            <p:cNvPicPr>
              <a:picLocks noChangeAspect="1"/>
            </p:cNvPicPr>
            <p:nvPr/>
          </p:nvPicPr>
          <p:blipFill>
            <a:blip r:embed="rId78"/>
            <a:srcRect/>
            <a:stretch>
              <a:fillRect/>
            </a:stretch>
          </p:blipFill>
          <p:spPr bwMode="auto">
            <a:xfrm>
              <a:off x="295275" y="5391150"/>
              <a:ext cx="10287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2924175" y="214313"/>
            <a:ext cx="549433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Edinburgh Start-up Ecosystem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924175" y="292100"/>
            <a:ext cx="4819650" cy="51593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B345F"/>
                </a:solidFill>
                <a:ea typeface="ＭＳ Ｐゴシック" pitchFamily="34" charset="-128"/>
              </a:rPr>
              <a:t>Foundations for a new science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909638"/>
            <a:ext cx="8108950" cy="3319462"/>
          </a:xfrm>
        </p:spPr>
        <p:txBody>
          <a:bodyPr/>
          <a:lstStyle/>
          <a:p>
            <a:pPr marL="0" indent="0" eaLnBrk="1" hangingPunct="1"/>
            <a:r>
              <a:rPr lang="en-GB" sz="2400" b="1" smtClean="0">
                <a:ea typeface="ＭＳ Ｐゴシック" pitchFamily="34" charset="-128"/>
              </a:rPr>
              <a:t>The science of information </a:t>
            </a:r>
            <a:r>
              <a:rPr lang="en-GB" sz="2400" smtClean="0">
                <a:ea typeface="ＭＳ Ｐゴシック" pitchFamily="34" charset="-128"/>
              </a:rPr>
              <a:t>– how natural and artificial systems process, store and communicate information</a:t>
            </a:r>
          </a:p>
          <a:p>
            <a:pPr lvl="1" indent="0" eaLnBrk="1" hangingPunct="1"/>
            <a:endParaRPr lang="en-GB" sz="1000" smtClean="0">
              <a:ea typeface="ＭＳ Ｐゴシック" pitchFamily="34" charset="-128"/>
            </a:endParaRPr>
          </a:p>
          <a:p>
            <a:pPr lvl="1" indent="0" eaLnBrk="1" hangingPunct="1"/>
            <a:r>
              <a:rPr lang="en-GB" sz="2400" smtClean="0">
                <a:ea typeface="ＭＳ Ｐゴシック" pitchFamily="34" charset="-128"/>
              </a:rPr>
              <a:t>A fundamental science underpinning all areas of life - Academic, Industrial and Social.</a:t>
            </a:r>
          </a:p>
          <a:p>
            <a:pPr marL="0" indent="0" eaLnBrk="1" hangingPunct="1"/>
            <a:endParaRPr lang="en-GB" sz="1000" smtClean="0">
              <a:ea typeface="ＭＳ Ｐゴシック" pitchFamily="34" charset="-128"/>
            </a:endParaRPr>
          </a:p>
          <a:p>
            <a:pPr lvl="1" indent="0" eaLnBrk="1" hangingPunct="1"/>
            <a:r>
              <a:rPr lang="en-GB" sz="2400" smtClean="0">
                <a:ea typeface="ＭＳ Ｐゴシック" pitchFamily="34" charset="-128"/>
              </a:rPr>
              <a:t>Encompasses sub-disciplines such as Computer Science, Artificial Intelligence and Cognitive Science</a:t>
            </a:r>
          </a:p>
          <a:p>
            <a:pPr lvl="1" indent="0" eaLnBrk="1" hangingPunct="1"/>
            <a:endParaRPr lang="en-GB" sz="2400" smtClean="0">
              <a:ea typeface="ＭＳ Ｐゴシック" pitchFamily="34" charset="-128"/>
            </a:endParaRPr>
          </a:p>
        </p:txBody>
      </p:sp>
      <p:sp>
        <p:nvSpPr>
          <p:cNvPr id="25603" name="Rectangle 1029"/>
          <p:cNvSpPr>
            <a:spLocks noChangeArrowheads="1"/>
          </p:cNvSpPr>
          <p:nvPr/>
        </p:nvSpPr>
        <p:spPr bwMode="auto">
          <a:xfrm>
            <a:off x="596900" y="4546600"/>
            <a:ext cx="7937500" cy="142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GB" sz="2400">
                <a:solidFill>
                  <a:srgbClr val="0B345F"/>
                </a:solidFill>
              </a:rPr>
              <a:t>This view of informatics is necessary because:</a:t>
            </a:r>
          </a:p>
          <a:p>
            <a:pPr eaLnBrk="0" hangingPunct="0"/>
            <a:r>
              <a:rPr lang="en-GB" sz="2400">
                <a:solidFill>
                  <a:srgbClr val="0B345F"/>
                </a:solidFill>
              </a:rPr>
              <a:t>     Big technological problems are multi-disciplinary</a:t>
            </a:r>
          </a:p>
          <a:p>
            <a:pPr eaLnBrk="0" hangingPunct="0"/>
            <a:r>
              <a:rPr lang="en-GB" sz="2400">
                <a:solidFill>
                  <a:srgbClr val="0B345F"/>
                </a:solidFill>
              </a:rPr>
              <a:t>     Big societal problems demand integrative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3"/>
          <p:cNvSpPr>
            <a:spLocks noChangeArrowheads="1"/>
          </p:cNvSpPr>
          <p:nvPr/>
        </p:nvSpPr>
        <p:spPr bwMode="auto">
          <a:xfrm>
            <a:off x="3957638" y="1033463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Quantum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computation</a:t>
            </a:r>
          </a:p>
        </p:txBody>
      </p:sp>
      <p:sp>
        <p:nvSpPr>
          <p:cNvPr id="27650" name="Oval 4"/>
          <p:cNvSpPr>
            <a:spLocks noChangeArrowheads="1"/>
          </p:cNvSpPr>
          <p:nvPr/>
        </p:nvSpPr>
        <p:spPr bwMode="auto">
          <a:xfrm>
            <a:off x="2730500" y="13779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Algorithms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complexity</a:t>
            </a:r>
          </a:p>
        </p:txBody>
      </p:sp>
      <p:sp>
        <p:nvSpPr>
          <p:cNvPr id="27651" name="Oval 5"/>
          <p:cNvSpPr>
            <a:spLocks noChangeArrowheads="1"/>
          </p:cNvSpPr>
          <p:nvPr/>
        </p:nvSpPr>
        <p:spPr bwMode="auto">
          <a:xfrm>
            <a:off x="4291013" y="2389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Software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2527300" y="203200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Algebra, games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&amp; concurrency</a:t>
            </a: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4419600" y="1651000"/>
            <a:ext cx="395288" cy="395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Verification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3590925" y="269557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327025" y="952500"/>
            <a:ext cx="1081088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Databases</a:t>
            </a: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2600325" y="4160838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2338388" y="2954338"/>
            <a:ext cx="468312" cy="468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Graphics and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animation</a:t>
            </a:r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1258888" y="4200525"/>
            <a:ext cx="1079500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2340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Robotics</a:t>
            </a:r>
          </a:p>
        </p:txBody>
      </p: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1562100" y="3371850"/>
            <a:ext cx="468313" cy="468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Multi-agent 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and planning</a:t>
            </a: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1173163" y="1839913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Automated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reasoning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knowledge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27661" name="Oval 15"/>
          <p:cNvSpPr>
            <a:spLocks noChangeArrowheads="1"/>
          </p:cNvSpPr>
          <p:nvPr/>
        </p:nvSpPr>
        <p:spPr bwMode="auto">
          <a:xfrm>
            <a:off x="3614738" y="3489325"/>
            <a:ext cx="755650" cy="755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Bioinformatics</a:t>
            </a:r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4357688" y="4495800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8000" tIns="468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Machine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learning</a:t>
            </a: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1114425" y="5427663"/>
            <a:ext cx="1368425" cy="1254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140400" r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Neuro-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3405188" y="5367338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Wireless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sensor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networks</a:t>
            </a:r>
          </a:p>
        </p:txBody>
      </p:sp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5091113" y="5254625"/>
            <a:ext cx="1439862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93600" rIns="0" b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Computer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systems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7821613" y="2138363"/>
            <a:ext cx="395287" cy="395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Cognitive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27667" name="Oval 21"/>
          <p:cNvSpPr>
            <a:spLocks noChangeArrowheads="1"/>
          </p:cNvSpPr>
          <p:nvPr/>
        </p:nvSpPr>
        <p:spPr bwMode="auto">
          <a:xfrm>
            <a:off x="7521575" y="977900"/>
            <a:ext cx="684213" cy="682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Semantics &amp;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discourse</a:t>
            </a:r>
          </a:p>
        </p:txBody>
      </p:sp>
      <p:sp>
        <p:nvSpPr>
          <p:cNvPr id="27668" name="Oval 22"/>
          <p:cNvSpPr>
            <a:spLocks noChangeArrowheads="1"/>
          </p:cNvSpPr>
          <p:nvPr/>
        </p:nvSpPr>
        <p:spPr bwMode="auto">
          <a:xfrm>
            <a:off x="6076950" y="952500"/>
            <a:ext cx="71913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Multimodal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interaction</a:t>
            </a:r>
          </a:p>
        </p:txBody>
      </p:sp>
      <p:sp>
        <p:nvSpPr>
          <p:cNvPr id="27669" name="Oval 23"/>
          <p:cNvSpPr>
            <a:spLocks noChangeArrowheads="1"/>
          </p:cNvSpPr>
          <p:nvPr/>
        </p:nvSpPr>
        <p:spPr bwMode="auto">
          <a:xfrm>
            <a:off x="7775575" y="2935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information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extraction</a:t>
            </a:r>
          </a:p>
        </p:txBody>
      </p:sp>
      <p:sp>
        <p:nvSpPr>
          <p:cNvPr id="27670" name="Oval 24"/>
          <p:cNvSpPr>
            <a:spLocks noChangeArrowheads="1"/>
          </p:cNvSpPr>
          <p:nvPr/>
        </p:nvSpPr>
        <p:spPr bwMode="auto">
          <a:xfrm>
            <a:off x="6180138" y="3741738"/>
            <a:ext cx="1584325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2000" tIns="0" rIns="0" bIns="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Large scale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natural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language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27671" name="Oval 25"/>
          <p:cNvSpPr>
            <a:spLocks noChangeArrowheads="1"/>
          </p:cNvSpPr>
          <p:nvPr/>
        </p:nvSpPr>
        <p:spPr bwMode="auto">
          <a:xfrm>
            <a:off x="5502275" y="1819275"/>
            <a:ext cx="1873250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212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Speech synthesis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and recognition</a:t>
            </a:r>
          </a:p>
        </p:txBody>
      </p:sp>
      <p:sp>
        <p:nvSpPr>
          <p:cNvPr id="27672" name="Oval 26"/>
          <p:cNvSpPr>
            <a:spLocks noChangeArrowheads="1"/>
          </p:cNvSpPr>
          <p:nvPr/>
        </p:nvSpPr>
        <p:spPr bwMode="auto">
          <a:xfrm>
            <a:off x="366713" y="3498850"/>
            <a:ext cx="1044575" cy="1042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46800"/>
          <a:lstStyle/>
          <a:p>
            <a:pPr eaLnBrk="0" hangingPunct="0"/>
            <a:r>
              <a:rPr lang="en-US" sz="1400">
                <a:solidFill>
                  <a:schemeClr val="tx1"/>
                </a:solidFill>
              </a:rPr>
              <a:t>Data-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intensive</a:t>
            </a:r>
          </a:p>
          <a:p>
            <a:pPr eaLnBrk="0" hangingPunct="0"/>
            <a:r>
              <a:rPr lang="en-US" sz="1400">
                <a:solidFill>
                  <a:schemeClr val="tx1"/>
                </a:solidFill>
              </a:rPr>
              <a:t>research</a:t>
            </a:r>
          </a:p>
        </p:txBody>
      </p:sp>
      <p:cxnSp>
        <p:nvCxnSpPr>
          <p:cNvPr id="27673" name="Straight Connector 28"/>
          <p:cNvCxnSpPr>
            <a:cxnSpLocks noChangeShapeType="1"/>
            <a:stCxn id="27659" idx="0"/>
            <a:endCxn id="27660" idx="4"/>
          </p:cNvCxnSpPr>
          <p:nvPr/>
        </p:nvCxnSpPr>
        <p:spPr bwMode="auto">
          <a:xfrm rot="16200000" flipV="1">
            <a:off x="1636713" y="3213100"/>
            <a:ext cx="307975" cy="95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4" name="Straight Connector 30"/>
          <p:cNvCxnSpPr>
            <a:cxnSpLocks noChangeShapeType="1"/>
            <a:stCxn id="27655" idx="4"/>
            <a:endCxn id="27672" idx="0"/>
          </p:cNvCxnSpPr>
          <p:nvPr/>
        </p:nvCxnSpPr>
        <p:spPr bwMode="auto">
          <a:xfrm rot="16200000" flipH="1">
            <a:off x="145257" y="2755106"/>
            <a:ext cx="1466850" cy="206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5" name="Straight Connector 32"/>
          <p:cNvCxnSpPr>
            <a:cxnSpLocks noChangeShapeType="1"/>
            <a:stCxn id="27660" idx="4"/>
            <a:endCxn id="27672" idx="7"/>
          </p:cNvCxnSpPr>
          <p:nvPr/>
        </p:nvCxnSpPr>
        <p:spPr bwMode="auto">
          <a:xfrm rot="5400000">
            <a:off x="1228725" y="3094038"/>
            <a:ext cx="587375" cy="5270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6" name="Straight Connector 33"/>
          <p:cNvCxnSpPr>
            <a:cxnSpLocks noChangeShapeType="1"/>
            <a:stCxn id="27652" idx="0"/>
            <a:endCxn id="27650" idx="4"/>
          </p:cNvCxnSpPr>
          <p:nvPr/>
        </p:nvCxnSpPr>
        <p:spPr bwMode="auto">
          <a:xfrm rot="5400000" flipH="1" flipV="1">
            <a:off x="2598738" y="1792287"/>
            <a:ext cx="438150" cy="412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7" name="Straight Connector 38"/>
          <p:cNvCxnSpPr>
            <a:cxnSpLocks noChangeShapeType="1"/>
            <a:stCxn id="27653" idx="2"/>
            <a:endCxn id="27650" idx="6"/>
          </p:cNvCxnSpPr>
          <p:nvPr/>
        </p:nvCxnSpPr>
        <p:spPr bwMode="auto">
          <a:xfrm rot="10800000">
            <a:off x="2946400" y="1485900"/>
            <a:ext cx="1473200" cy="3619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8" name="Straight Connector 41"/>
          <p:cNvCxnSpPr>
            <a:cxnSpLocks noChangeShapeType="1"/>
            <a:stCxn id="27650" idx="6"/>
            <a:endCxn id="27649" idx="2"/>
          </p:cNvCxnSpPr>
          <p:nvPr/>
        </p:nvCxnSpPr>
        <p:spPr bwMode="auto">
          <a:xfrm flipV="1">
            <a:off x="2946400" y="1266825"/>
            <a:ext cx="1011238" cy="219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79" name="Straight Connector 44"/>
          <p:cNvCxnSpPr>
            <a:cxnSpLocks noChangeShapeType="1"/>
            <a:stCxn id="27654" idx="1"/>
            <a:endCxn id="27650" idx="4"/>
          </p:cNvCxnSpPr>
          <p:nvPr/>
        </p:nvCxnSpPr>
        <p:spPr bwMode="auto">
          <a:xfrm rot="16200000" flipV="1">
            <a:off x="2663825" y="1768475"/>
            <a:ext cx="1196975" cy="8477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0" name="Straight Connector 47"/>
          <p:cNvCxnSpPr>
            <a:cxnSpLocks noChangeShapeType="1"/>
            <a:stCxn id="27656" idx="0"/>
            <a:endCxn id="27657" idx="4"/>
          </p:cNvCxnSpPr>
          <p:nvPr/>
        </p:nvCxnSpPr>
        <p:spPr bwMode="auto">
          <a:xfrm rot="16200000" flipV="1">
            <a:off x="2388394" y="3606006"/>
            <a:ext cx="738188" cy="3714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1" name="Straight Connector 50"/>
          <p:cNvCxnSpPr>
            <a:cxnSpLocks noChangeShapeType="1"/>
            <a:stCxn id="27658" idx="6"/>
            <a:endCxn id="27656" idx="2"/>
          </p:cNvCxnSpPr>
          <p:nvPr/>
        </p:nvCxnSpPr>
        <p:spPr bwMode="auto">
          <a:xfrm flipV="1">
            <a:off x="2338388" y="4502150"/>
            <a:ext cx="261937" cy="2381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2" name="Straight Connector 53"/>
          <p:cNvCxnSpPr>
            <a:cxnSpLocks noChangeShapeType="1"/>
            <a:stCxn id="27663" idx="7"/>
            <a:endCxn id="27661" idx="4"/>
          </p:cNvCxnSpPr>
          <p:nvPr/>
        </p:nvCxnSpPr>
        <p:spPr bwMode="auto">
          <a:xfrm rot="5400000" flipH="1" flipV="1">
            <a:off x="2454275" y="4073525"/>
            <a:ext cx="1366838" cy="17097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3" name="Straight Connector 56"/>
          <p:cNvCxnSpPr>
            <a:cxnSpLocks noChangeShapeType="1"/>
            <a:stCxn id="27662" idx="6"/>
            <a:endCxn id="27670" idx="2"/>
          </p:cNvCxnSpPr>
          <p:nvPr/>
        </p:nvCxnSpPr>
        <p:spPr bwMode="auto">
          <a:xfrm flipV="1">
            <a:off x="4933950" y="4533900"/>
            <a:ext cx="1246188" cy="2508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4" name="Straight Connector 59"/>
          <p:cNvCxnSpPr>
            <a:cxnSpLocks noChangeShapeType="1"/>
            <a:stCxn id="27663" idx="7"/>
            <a:endCxn id="27662" idx="2"/>
          </p:cNvCxnSpPr>
          <p:nvPr/>
        </p:nvCxnSpPr>
        <p:spPr bwMode="auto">
          <a:xfrm rot="5400000" flipH="1" flipV="1">
            <a:off x="2906713" y="4160837"/>
            <a:ext cx="827088" cy="207486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5" name="Straight Connector 62"/>
          <p:cNvCxnSpPr>
            <a:cxnSpLocks noChangeShapeType="1"/>
            <a:stCxn id="27664" idx="6"/>
            <a:endCxn id="27665" idx="2"/>
          </p:cNvCxnSpPr>
          <p:nvPr/>
        </p:nvCxnSpPr>
        <p:spPr bwMode="auto">
          <a:xfrm flipV="1">
            <a:off x="4629150" y="5975350"/>
            <a:ext cx="461963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6" name="Straight Connector 81"/>
          <p:cNvCxnSpPr>
            <a:cxnSpLocks noChangeShapeType="1"/>
            <a:stCxn id="27669" idx="3"/>
            <a:endCxn id="27670" idx="7"/>
          </p:cNvCxnSpPr>
          <p:nvPr/>
        </p:nvCxnSpPr>
        <p:spPr bwMode="auto">
          <a:xfrm rot="5400000">
            <a:off x="7387431" y="3510757"/>
            <a:ext cx="608013" cy="3175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7" name="Straight Connector 84"/>
          <p:cNvCxnSpPr>
            <a:cxnSpLocks noChangeShapeType="1"/>
            <a:stCxn id="27668" idx="4"/>
          </p:cNvCxnSpPr>
          <p:nvPr/>
        </p:nvCxnSpPr>
        <p:spPr bwMode="auto">
          <a:xfrm rot="16200000" flipH="1">
            <a:off x="6364288" y="1744663"/>
            <a:ext cx="147637" cy="15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8" name="Straight Connector 87"/>
          <p:cNvCxnSpPr>
            <a:cxnSpLocks noChangeShapeType="1"/>
            <a:stCxn id="27667" idx="2"/>
            <a:endCxn id="27668" idx="6"/>
          </p:cNvCxnSpPr>
          <p:nvPr/>
        </p:nvCxnSpPr>
        <p:spPr bwMode="auto">
          <a:xfrm rot="10800000">
            <a:off x="6796088" y="1312863"/>
            <a:ext cx="7254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89" name="Straight Connector 91"/>
          <p:cNvCxnSpPr>
            <a:cxnSpLocks noChangeShapeType="1"/>
            <a:stCxn id="27666" idx="2"/>
          </p:cNvCxnSpPr>
          <p:nvPr/>
        </p:nvCxnSpPr>
        <p:spPr bwMode="auto">
          <a:xfrm rot="10800000" flipV="1">
            <a:off x="7375525" y="2336800"/>
            <a:ext cx="446088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0" name="Straight Connector 94"/>
          <p:cNvCxnSpPr>
            <a:cxnSpLocks noChangeShapeType="1"/>
            <a:stCxn id="27666" idx="4"/>
            <a:endCxn id="27669" idx="0"/>
          </p:cNvCxnSpPr>
          <p:nvPr/>
        </p:nvCxnSpPr>
        <p:spPr bwMode="auto">
          <a:xfrm rot="16200000" flipH="1">
            <a:off x="7823200" y="2730500"/>
            <a:ext cx="401638" cy="793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1" name="Straight Connector 97"/>
          <p:cNvCxnSpPr>
            <a:cxnSpLocks noChangeShapeType="1"/>
            <a:stCxn id="27667" idx="4"/>
            <a:endCxn id="27666" idx="0"/>
          </p:cNvCxnSpPr>
          <p:nvPr/>
        </p:nvCxnSpPr>
        <p:spPr bwMode="auto">
          <a:xfrm rot="16200000" flipH="1">
            <a:off x="7702550" y="1820863"/>
            <a:ext cx="477838" cy="1571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2" name="Straight Connector 138"/>
          <p:cNvCxnSpPr>
            <a:cxnSpLocks noChangeShapeType="1"/>
            <a:stCxn id="27672" idx="6"/>
            <a:endCxn id="27661" idx="2"/>
          </p:cNvCxnSpPr>
          <p:nvPr/>
        </p:nvCxnSpPr>
        <p:spPr bwMode="auto">
          <a:xfrm flipV="1">
            <a:off x="1411288" y="3867150"/>
            <a:ext cx="2203450" cy="1524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3" name="Straight Connector 157"/>
          <p:cNvCxnSpPr>
            <a:cxnSpLocks noChangeShapeType="1"/>
            <a:stCxn id="27659" idx="4"/>
            <a:endCxn id="27658" idx="0"/>
          </p:cNvCxnSpPr>
          <p:nvPr/>
        </p:nvCxnSpPr>
        <p:spPr bwMode="auto">
          <a:xfrm rot="16200000" flipH="1">
            <a:off x="1616870" y="4018756"/>
            <a:ext cx="360362" cy="31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4" name="Straight Connector 171"/>
          <p:cNvCxnSpPr>
            <a:cxnSpLocks noChangeShapeType="1"/>
            <a:stCxn id="27662" idx="5"/>
            <a:endCxn id="27665" idx="1"/>
          </p:cNvCxnSpPr>
          <p:nvPr/>
        </p:nvCxnSpPr>
        <p:spPr bwMode="auto">
          <a:xfrm rot="16200000" flipH="1">
            <a:off x="4837113" y="5000625"/>
            <a:ext cx="477838" cy="45243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5" name="Straight Connector 217"/>
          <p:cNvCxnSpPr>
            <a:cxnSpLocks noChangeShapeType="1"/>
            <a:stCxn id="27670" idx="7"/>
            <a:endCxn id="27666" idx="3"/>
          </p:cNvCxnSpPr>
          <p:nvPr/>
        </p:nvCxnSpPr>
        <p:spPr bwMode="auto">
          <a:xfrm rot="5400000" flipH="1" flipV="1">
            <a:off x="6957219" y="3051969"/>
            <a:ext cx="1497013" cy="3460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6" name="Straight Connector 220"/>
          <p:cNvCxnSpPr>
            <a:cxnSpLocks noChangeShapeType="1"/>
            <a:stCxn id="27667" idx="4"/>
            <a:endCxn id="27670" idx="7"/>
          </p:cNvCxnSpPr>
          <p:nvPr/>
        </p:nvCxnSpPr>
        <p:spPr bwMode="auto">
          <a:xfrm rot="5400000">
            <a:off x="6541294" y="2651919"/>
            <a:ext cx="2312988" cy="330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7" name="Straight Connector 223"/>
          <p:cNvCxnSpPr>
            <a:cxnSpLocks noChangeShapeType="1"/>
            <a:stCxn id="27668" idx="5"/>
            <a:endCxn id="27666" idx="1"/>
          </p:cNvCxnSpPr>
          <p:nvPr/>
        </p:nvCxnSpPr>
        <p:spPr bwMode="auto">
          <a:xfrm rot="16200000" flipH="1">
            <a:off x="6970713" y="1287463"/>
            <a:ext cx="628650" cy="1187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8" name="Straight Connector 226"/>
          <p:cNvCxnSpPr>
            <a:cxnSpLocks noChangeShapeType="1"/>
            <a:stCxn id="27662" idx="7"/>
            <a:endCxn id="27671" idx="3"/>
          </p:cNvCxnSpPr>
          <p:nvPr/>
        </p:nvCxnSpPr>
        <p:spPr bwMode="auto">
          <a:xfrm rot="5400000" flipH="1" flipV="1">
            <a:off x="4731544" y="3534569"/>
            <a:ext cx="1163638" cy="9271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699" name="Straight Connector 243"/>
          <p:cNvCxnSpPr>
            <a:cxnSpLocks noChangeShapeType="1"/>
            <a:stCxn id="27656" idx="7"/>
            <a:endCxn id="27661" idx="3"/>
          </p:cNvCxnSpPr>
          <p:nvPr/>
        </p:nvCxnSpPr>
        <p:spPr bwMode="auto">
          <a:xfrm rot="5400000" flipH="1" flipV="1">
            <a:off x="3390900" y="3927475"/>
            <a:ext cx="127000" cy="5397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0" name="Straight Connector 253"/>
          <p:cNvCxnSpPr>
            <a:cxnSpLocks noChangeShapeType="1"/>
            <a:stCxn id="27658" idx="4"/>
            <a:endCxn id="27663" idx="0"/>
          </p:cNvCxnSpPr>
          <p:nvPr/>
        </p:nvCxnSpPr>
        <p:spPr bwMode="auto">
          <a:xfrm rot="16200000" flipH="1">
            <a:off x="1725613" y="5354638"/>
            <a:ext cx="14605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1" name="Straight Connector 301"/>
          <p:cNvCxnSpPr>
            <a:cxnSpLocks noChangeShapeType="1"/>
            <a:stCxn id="27651" idx="3"/>
            <a:endCxn id="27654" idx="7"/>
          </p:cNvCxnSpPr>
          <p:nvPr/>
        </p:nvCxnSpPr>
        <p:spPr bwMode="auto">
          <a:xfrm rot="5400000">
            <a:off x="4124325" y="2592388"/>
            <a:ext cx="217487" cy="1793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2" name="Straight Connector 304"/>
          <p:cNvCxnSpPr>
            <a:cxnSpLocks noChangeShapeType="1"/>
            <a:stCxn id="27653" idx="4"/>
            <a:endCxn id="27651" idx="7"/>
          </p:cNvCxnSpPr>
          <p:nvPr/>
        </p:nvCxnSpPr>
        <p:spPr bwMode="auto">
          <a:xfrm rot="5400000">
            <a:off x="4359276" y="2162175"/>
            <a:ext cx="374650" cy="1428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3" name="Straight Connector 307"/>
          <p:cNvCxnSpPr>
            <a:cxnSpLocks noChangeShapeType="1"/>
            <a:stCxn id="27649" idx="5"/>
            <a:endCxn id="27653" idx="0"/>
          </p:cNvCxnSpPr>
          <p:nvPr/>
        </p:nvCxnSpPr>
        <p:spPr bwMode="auto">
          <a:xfrm rot="16200000" flipH="1">
            <a:off x="4378325" y="1411288"/>
            <a:ext cx="219075" cy="260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4" name="Straight Connector 322"/>
          <p:cNvCxnSpPr>
            <a:cxnSpLocks noChangeShapeType="1"/>
            <a:stCxn id="27652" idx="3"/>
            <a:endCxn id="27659" idx="7"/>
          </p:cNvCxnSpPr>
          <p:nvPr/>
        </p:nvCxnSpPr>
        <p:spPr bwMode="auto">
          <a:xfrm rot="5400000">
            <a:off x="1809750" y="2644776"/>
            <a:ext cx="947737" cy="6461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5" name="Straight Connector 333"/>
          <p:cNvCxnSpPr>
            <a:cxnSpLocks noChangeShapeType="1"/>
            <a:stCxn id="27656" idx="3"/>
            <a:endCxn id="27663" idx="7"/>
          </p:cNvCxnSpPr>
          <p:nvPr/>
        </p:nvCxnSpPr>
        <p:spPr bwMode="auto">
          <a:xfrm rot="5400000">
            <a:off x="2057400" y="4968875"/>
            <a:ext cx="868363" cy="4175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6" name="Straight Connector 336"/>
          <p:cNvCxnSpPr>
            <a:cxnSpLocks noChangeShapeType="1"/>
            <a:stCxn id="27658" idx="6"/>
            <a:endCxn id="27662" idx="2"/>
          </p:cNvCxnSpPr>
          <p:nvPr/>
        </p:nvCxnSpPr>
        <p:spPr bwMode="auto">
          <a:xfrm>
            <a:off x="2338388" y="4740275"/>
            <a:ext cx="2019300" cy="444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7" name="Straight Connector 339"/>
          <p:cNvCxnSpPr>
            <a:cxnSpLocks noChangeShapeType="1"/>
            <a:stCxn id="27655" idx="6"/>
            <a:endCxn id="27650" idx="2"/>
          </p:cNvCxnSpPr>
          <p:nvPr/>
        </p:nvCxnSpPr>
        <p:spPr bwMode="auto">
          <a:xfrm flipV="1">
            <a:off x="1408113" y="1485900"/>
            <a:ext cx="1322387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8" name="Straight Connector 342"/>
          <p:cNvCxnSpPr>
            <a:cxnSpLocks noChangeShapeType="1"/>
            <a:stCxn id="27655" idx="5"/>
            <a:endCxn id="27660" idx="1"/>
          </p:cNvCxnSpPr>
          <p:nvPr/>
        </p:nvCxnSpPr>
        <p:spPr bwMode="auto">
          <a:xfrm rot="16200000" flipH="1">
            <a:off x="1227932" y="1894681"/>
            <a:ext cx="146050" cy="1031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09" name="Straight Connector 345"/>
          <p:cNvCxnSpPr>
            <a:cxnSpLocks noChangeShapeType="1"/>
            <a:stCxn id="27653" idx="4"/>
            <a:endCxn id="27662" idx="0"/>
          </p:cNvCxnSpPr>
          <p:nvPr/>
        </p:nvCxnSpPr>
        <p:spPr bwMode="auto">
          <a:xfrm rot="16200000" flipH="1">
            <a:off x="3406776" y="3257550"/>
            <a:ext cx="2449512" cy="269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10" name="Straight Connector 348"/>
          <p:cNvCxnSpPr>
            <a:cxnSpLocks noChangeShapeType="1"/>
            <a:stCxn id="27659" idx="6"/>
            <a:endCxn id="27657" idx="3"/>
          </p:cNvCxnSpPr>
          <p:nvPr/>
        </p:nvCxnSpPr>
        <p:spPr bwMode="auto">
          <a:xfrm flipV="1">
            <a:off x="2030413" y="3354388"/>
            <a:ext cx="376237" cy="2524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11" name="Straight Connector 358"/>
          <p:cNvCxnSpPr>
            <a:cxnSpLocks noChangeShapeType="1"/>
            <a:stCxn id="27659" idx="5"/>
            <a:endCxn id="27662" idx="1"/>
          </p:cNvCxnSpPr>
          <p:nvPr/>
        </p:nvCxnSpPr>
        <p:spPr bwMode="auto">
          <a:xfrm rot="16200000" flipH="1">
            <a:off x="2797175" y="2935288"/>
            <a:ext cx="808038" cy="24812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12" name="Straight Connector 361"/>
          <p:cNvCxnSpPr>
            <a:cxnSpLocks noChangeShapeType="1"/>
            <a:stCxn id="27654" idx="4"/>
            <a:endCxn id="27661" idx="0"/>
          </p:cNvCxnSpPr>
          <p:nvPr/>
        </p:nvCxnSpPr>
        <p:spPr bwMode="auto">
          <a:xfrm rot="16200000" flipH="1">
            <a:off x="3880644" y="3377406"/>
            <a:ext cx="146050" cy="77788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13" name="Straight Connector 364"/>
          <p:cNvCxnSpPr>
            <a:cxnSpLocks noChangeShapeType="1"/>
            <a:stCxn id="27661" idx="5"/>
            <a:endCxn id="27662" idx="0"/>
          </p:cNvCxnSpPr>
          <p:nvPr/>
        </p:nvCxnSpPr>
        <p:spPr bwMode="auto">
          <a:xfrm rot="16200000" flipH="1">
            <a:off x="4271169" y="4121944"/>
            <a:ext cx="361950" cy="38576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27714" name="Straight Connector 367"/>
          <p:cNvCxnSpPr>
            <a:cxnSpLocks noChangeShapeType="1"/>
            <a:stCxn id="27672" idx="7"/>
            <a:endCxn id="27659" idx="2"/>
          </p:cNvCxnSpPr>
          <p:nvPr/>
        </p:nvCxnSpPr>
        <p:spPr bwMode="auto">
          <a:xfrm rot="5400000" flipH="1" flipV="1">
            <a:off x="1388269" y="3477419"/>
            <a:ext cx="44450" cy="30321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924175" y="179388"/>
            <a:ext cx="48196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800" b="1" kern="0" dirty="0">
                <a:solidFill>
                  <a:srgbClr val="0B345F"/>
                </a:solidFill>
                <a:latin typeface="+mj-lt"/>
                <a:ea typeface="ＭＳ Ｐゴシック" charset="-128"/>
                <a:cs typeface="ＭＳ Ｐゴシック" charset="-128"/>
              </a:rPr>
              <a:t>Our research landscape</a:t>
            </a: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256213" y="757238"/>
            <a:ext cx="3544887" cy="4756150"/>
          </a:xfrm>
          <a:custGeom>
            <a:avLst/>
            <a:gdLst>
              <a:gd name="T0" fmla="*/ 614057 w 3544241"/>
              <a:gd name="T1" fmla="*/ 258779 h 4755444"/>
              <a:gd name="T2" fmla="*/ 924616 w 3544241"/>
              <a:gd name="T3" fmla="*/ 103511 h 4755444"/>
              <a:gd name="T4" fmla="*/ 1376336 w 3544241"/>
              <a:gd name="T5" fmla="*/ 89396 h 4755444"/>
              <a:gd name="T6" fmla="*/ 2886775 w 3544241"/>
              <a:gd name="T7" fmla="*/ 103511 h 4755444"/>
              <a:gd name="T8" fmla="*/ 3409076 w 3544241"/>
              <a:gd name="T9" fmla="*/ 710469 h 4755444"/>
              <a:gd name="T10" fmla="*/ 3451426 w 3544241"/>
              <a:gd name="T11" fmla="*/ 2347843 h 4755444"/>
              <a:gd name="T12" fmla="*/ 2844425 w 3544241"/>
              <a:gd name="T13" fmla="*/ 2926570 h 4755444"/>
              <a:gd name="T14" fmla="*/ 2689147 w 3544241"/>
              <a:gd name="T15" fmla="*/ 3844062 h 4755444"/>
              <a:gd name="T16" fmla="*/ 2505638 w 3544241"/>
              <a:gd name="T17" fmla="*/ 4366332 h 4755444"/>
              <a:gd name="T18" fmla="*/ 2096266 w 3544241"/>
              <a:gd name="T19" fmla="*/ 4662752 h 4755444"/>
              <a:gd name="T20" fmla="*/ 1531616 w 3544241"/>
              <a:gd name="T21" fmla="*/ 4719213 h 4755444"/>
              <a:gd name="T22" fmla="*/ 924616 w 3544241"/>
              <a:gd name="T23" fmla="*/ 4436907 h 4755444"/>
              <a:gd name="T24" fmla="*/ 698756 w 3544241"/>
              <a:gd name="T25" fmla="*/ 3717023 h 4755444"/>
              <a:gd name="T26" fmla="*/ 444662 w 3544241"/>
              <a:gd name="T27" fmla="*/ 3124183 h 4755444"/>
              <a:gd name="T28" fmla="*/ 63524 w 3544241"/>
              <a:gd name="T29" fmla="*/ 2319612 h 4755444"/>
              <a:gd name="T30" fmla="*/ 91756 w 3544241"/>
              <a:gd name="T31" fmla="*/ 1289196 h 4755444"/>
              <a:gd name="T32" fmla="*/ 614057 w 3544241"/>
              <a:gd name="T33" fmla="*/ 258779 h 47554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544241"/>
              <a:gd name="T52" fmla="*/ 0 h 4755444"/>
              <a:gd name="T53" fmla="*/ 3544241 w 3544241"/>
              <a:gd name="T54" fmla="*/ 4755444 h 47554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544241" h="4755444">
                <a:moveTo>
                  <a:pt x="613833" y="258703"/>
                </a:moveTo>
                <a:cubicBezTo>
                  <a:pt x="752592" y="61147"/>
                  <a:pt x="797278" y="131703"/>
                  <a:pt x="924278" y="103481"/>
                </a:cubicBezTo>
                <a:cubicBezTo>
                  <a:pt x="1051278" y="75259"/>
                  <a:pt x="1375833" y="89370"/>
                  <a:pt x="1375833" y="89370"/>
                </a:cubicBezTo>
                <a:cubicBezTo>
                  <a:pt x="1702740" y="89370"/>
                  <a:pt x="2547055" y="0"/>
                  <a:pt x="2885722" y="103481"/>
                </a:cubicBezTo>
                <a:cubicBezTo>
                  <a:pt x="3224389" y="206962"/>
                  <a:pt x="3313759" y="336315"/>
                  <a:pt x="3407833" y="710259"/>
                </a:cubicBezTo>
                <a:cubicBezTo>
                  <a:pt x="3501907" y="1084203"/>
                  <a:pt x="3544241" y="1977906"/>
                  <a:pt x="3450167" y="2347147"/>
                </a:cubicBezTo>
                <a:cubicBezTo>
                  <a:pt x="3356093" y="2716388"/>
                  <a:pt x="2970389" y="2676407"/>
                  <a:pt x="2843389" y="2925703"/>
                </a:cubicBezTo>
                <a:cubicBezTo>
                  <a:pt x="2716389" y="3174999"/>
                  <a:pt x="2744611" y="3603036"/>
                  <a:pt x="2688167" y="3842925"/>
                </a:cubicBezTo>
                <a:cubicBezTo>
                  <a:pt x="2631723" y="4082814"/>
                  <a:pt x="2603500" y="4228629"/>
                  <a:pt x="2504722" y="4365036"/>
                </a:cubicBezTo>
                <a:cubicBezTo>
                  <a:pt x="2405944" y="4501443"/>
                  <a:pt x="2257778" y="4602574"/>
                  <a:pt x="2095500" y="4661370"/>
                </a:cubicBezTo>
                <a:cubicBezTo>
                  <a:pt x="1933222" y="4720166"/>
                  <a:pt x="1726259" y="4755444"/>
                  <a:pt x="1531055" y="4717814"/>
                </a:cubicBezTo>
                <a:cubicBezTo>
                  <a:pt x="1335851" y="4680184"/>
                  <a:pt x="1063037" y="4602574"/>
                  <a:pt x="924278" y="4435592"/>
                </a:cubicBezTo>
                <a:cubicBezTo>
                  <a:pt x="785519" y="4268611"/>
                  <a:pt x="778463" y="3934647"/>
                  <a:pt x="698500" y="3715925"/>
                </a:cubicBezTo>
                <a:cubicBezTo>
                  <a:pt x="618537" y="3497203"/>
                  <a:pt x="550333" y="3356092"/>
                  <a:pt x="444500" y="3123259"/>
                </a:cubicBezTo>
                <a:cubicBezTo>
                  <a:pt x="338667" y="2890426"/>
                  <a:pt x="122296" y="2624666"/>
                  <a:pt x="63500" y="2318925"/>
                </a:cubicBezTo>
                <a:cubicBezTo>
                  <a:pt x="4704" y="2013184"/>
                  <a:pt x="0" y="1634536"/>
                  <a:pt x="91722" y="1288814"/>
                </a:cubicBezTo>
                <a:cubicBezTo>
                  <a:pt x="183444" y="943092"/>
                  <a:pt x="475074" y="456259"/>
                  <a:pt x="613833" y="258703"/>
                </a:cubicBezTo>
                <a:close/>
              </a:path>
            </a:pathLst>
          </a:custGeom>
          <a:solidFill>
            <a:srgbClr val="FF0000">
              <a:alpha val="38823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922338" y="4338638"/>
            <a:ext cx="4211637" cy="2493962"/>
          </a:xfrm>
          <a:custGeom>
            <a:avLst/>
            <a:gdLst>
              <a:gd name="T0" fmla="*/ 23512 w 4212167"/>
              <a:gd name="T1" fmla="*/ 1518161 h 2492962"/>
              <a:gd name="T2" fmla="*/ 178697 w 4212167"/>
              <a:gd name="T3" fmla="*/ 1249835 h 2492962"/>
              <a:gd name="T4" fmla="*/ 460847 w 4212167"/>
              <a:gd name="T5" fmla="*/ 1052121 h 2492962"/>
              <a:gd name="T6" fmla="*/ 1194442 w 4212167"/>
              <a:gd name="T7" fmla="*/ 995631 h 2492962"/>
              <a:gd name="T8" fmla="*/ 2548769 w 4212167"/>
              <a:gd name="T9" fmla="*/ 628448 h 2492962"/>
              <a:gd name="T10" fmla="*/ 3564513 w 4212167"/>
              <a:gd name="T11" fmla="*/ 77673 h 2492962"/>
              <a:gd name="T12" fmla="*/ 4100604 w 4212167"/>
              <a:gd name="T13" fmla="*/ 162407 h 2492962"/>
              <a:gd name="T14" fmla="*/ 4114710 w 4212167"/>
              <a:gd name="T15" fmla="*/ 755550 h 2492962"/>
              <a:gd name="T16" fmla="*/ 3522193 w 4212167"/>
              <a:gd name="T17" fmla="*/ 896773 h 2492962"/>
              <a:gd name="T18" fmla="*/ 2816813 w 4212167"/>
              <a:gd name="T19" fmla="*/ 910896 h 2492962"/>
              <a:gd name="T20" fmla="*/ 1913928 w 4212167"/>
              <a:gd name="T21" fmla="*/ 1263958 h 2492962"/>
              <a:gd name="T22" fmla="*/ 1603562 w 4212167"/>
              <a:gd name="T23" fmla="*/ 2040691 h 2492962"/>
              <a:gd name="T24" fmla="*/ 1166227 w 4212167"/>
              <a:gd name="T25" fmla="*/ 2436119 h 2492962"/>
              <a:gd name="T26" fmla="*/ 432633 w 4212167"/>
              <a:gd name="T27" fmla="*/ 2393750 h 2492962"/>
              <a:gd name="T28" fmla="*/ 65836 w 4212167"/>
              <a:gd name="T29" fmla="*/ 1885344 h 2492962"/>
              <a:gd name="T30" fmla="*/ 23512 w 4212167"/>
              <a:gd name="T31" fmla="*/ 1518161 h 24929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212167"/>
              <a:gd name="T49" fmla="*/ 0 h 2492962"/>
              <a:gd name="T50" fmla="*/ 4212167 w 4212167"/>
              <a:gd name="T51" fmla="*/ 2492962 h 24929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212167" h="2492962">
                <a:moveTo>
                  <a:pt x="23518" y="1516944"/>
                </a:moveTo>
                <a:cubicBezTo>
                  <a:pt x="42333" y="1411111"/>
                  <a:pt x="105834" y="1326444"/>
                  <a:pt x="178741" y="1248833"/>
                </a:cubicBezTo>
                <a:cubicBezTo>
                  <a:pt x="251648" y="1171222"/>
                  <a:pt x="291630" y="1093610"/>
                  <a:pt x="460963" y="1051277"/>
                </a:cubicBezTo>
                <a:cubicBezTo>
                  <a:pt x="630296" y="1008944"/>
                  <a:pt x="846667" y="1065388"/>
                  <a:pt x="1194741" y="994833"/>
                </a:cubicBezTo>
                <a:cubicBezTo>
                  <a:pt x="1542815" y="924278"/>
                  <a:pt x="2154296" y="780814"/>
                  <a:pt x="2549407" y="627944"/>
                </a:cubicBezTo>
                <a:cubicBezTo>
                  <a:pt x="2944518" y="475074"/>
                  <a:pt x="3306703" y="155222"/>
                  <a:pt x="3565407" y="77611"/>
                </a:cubicBezTo>
                <a:cubicBezTo>
                  <a:pt x="3824111" y="0"/>
                  <a:pt x="4009908" y="49388"/>
                  <a:pt x="4101630" y="162277"/>
                </a:cubicBezTo>
                <a:cubicBezTo>
                  <a:pt x="4193352" y="275166"/>
                  <a:pt x="4212167" y="632648"/>
                  <a:pt x="4115741" y="754944"/>
                </a:cubicBezTo>
                <a:cubicBezTo>
                  <a:pt x="4019315" y="877240"/>
                  <a:pt x="3739444" y="870185"/>
                  <a:pt x="3523074" y="896055"/>
                </a:cubicBezTo>
                <a:cubicBezTo>
                  <a:pt x="3306704" y="921925"/>
                  <a:pt x="3085629" y="849018"/>
                  <a:pt x="2817518" y="910166"/>
                </a:cubicBezTo>
                <a:cubicBezTo>
                  <a:pt x="2549407" y="971314"/>
                  <a:pt x="2116666" y="1074796"/>
                  <a:pt x="1914407" y="1262944"/>
                </a:cubicBezTo>
                <a:cubicBezTo>
                  <a:pt x="1712148" y="1451092"/>
                  <a:pt x="1728611" y="1843851"/>
                  <a:pt x="1603963" y="2039055"/>
                </a:cubicBezTo>
                <a:cubicBezTo>
                  <a:pt x="1479315" y="2234259"/>
                  <a:pt x="1361722" y="2375370"/>
                  <a:pt x="1166518" y="2434166"/>
                </a:cubicBezTo>
                <a:cubicBezTo>
                  <a:pt x="971314" y="2492962"/>
                  <a:pt x="616185" y="2483555"/>
                  <a:pt x="432741" y="2391833"/>
                </a:cubicBezTo>
                <a:cubicBezTo>
                  <a:pt x="249297" y="2300111"/>
                  <a:pt x="131704" y="2034352"/>
                  <a:pt x="65852" y="1883833"/>
                </a:cubicBezTo>
                <a:cubicBezTo>
                  <a:pt x="0" y="1733315"/>
                  <a:pt x="4703" y="1622777"/>
                  <a:pt x="23518" y="1516944"/>
                </a:cubicBezTo>
                <a:close/>
              </a:path>
            </a:pathLst>
          </a:custGeom>
          <a:solidFill>
            <a:srgbClr val="3366FF">
              <a:alpha val="39999"/>
            </a:srgbClr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3271838" y="5173663"/>
            <a:ext cx="3395662" cy="1635125"/>
          </a:xfrm>
          <a:custGeom>
            <a:avLst/>
            <a:gdLst>
              <a:gd name="T0" fmla="*/ 256290 w 3396074"/>
              <a:gd name="T1" fmla="*/ 258890 h 1634537"/>
              <a:gd name="T2" fmla="*/ 651305 w 3396074"/>
              <a:gd name="T3" fmla="*/ 117677 h 1634537"/>
              <a:gd name="T4" fmla="*/ 1300258 w 3396074"/>
              <a:gd name="T5" fmla="*/ 202405 h 1634537"/>
              <a:gd name="T6" fmla="*/ 2019751 w 3396074"/>
              <a:gd name="T7" fmla="*/ 145919 h 1634537"/>
              <a:gd name="T8" fmla="*/ 2513519 w 3396074"/>
              <a:gd name="T9" fmla="*/ 4708 h 1634537"/>
              <a:gd name="T10" fmla="*/ 2894427 w 3396074"/>
              <a:gd name="T11" fmla="*/ 117677 h 1634537"/>
              <a:gd name="T12" fmla="*/ 3303549 w 3396074"/>
              <a:gd name="T13" fmla="*/ 470708 h 1634537"/>
              <a:gd name="T14" fmla="*/ 3317655 w 3396074"/>
              <a:gd name="T15" fmla="*/ 1176772 h 1634537"/>
              <a:gd name="T16" fmla="*/ 2837996 w 3396074"/>
              <a:gd name="T17" fmla="*/ 1572167 h 1634537"/>
              <a:gd name="T18" fmla="*/ 2160828 w 3396074"/>
              <a:gd name="T19" fmla="*/ 1558046 h 1634537"/>
              <a:gd name="T20" fmla="*/ 1624736 w 3396074"/>
              <a:gd name="T21" fmla="*/ 1261501 h 1634537"/>
              <a:gd name="T22" fmla="*/ 1328474 w 3396074"/>
              <a:gd name="T23" fmla="*/ 1261501 h 1634537"/>
              <a:gd name="T24" fmla="*/ 1032213 w 3396074"/>
              <a:gd name="T25" fmla="*/ 1459198 h 1634537"/>
              <a:gd name="T26" fmla="*/ 538444 w 3396074"/>
              <a:gd name="T27" fmla="*/ 1501562 h 1634537"/>
              <a:gd name="T28" fmla="*/ 86996 w 3396074"/>
              <a:gd name="T29" fmla="*/ 1176772 h 1634537"/>
              <a:gd name="T30" fmla="*/ 30566 w 3396074"/>
              <a:gd name="T31" fmla="*/ 654285 h 1634537"/>
              <a:gd name="T32" fmla="*/ 256290 w 3396074"/>
              <a:gd name="T33" fmla="*/ 258890 h 16345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96074"/>
              <a:gd name="T52" fmla="*/ 0 h 1634537"/>
              <a:gd name="T53" fmla="*/ 3396074 w 3396074"/>
              <a:gd name="T54" fmla="*/ 1634537 h 16345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96074" h="1634537">
                <a:moveTo>
                  <a:pt x="256352" y="258704"/>
                </a:moveTo>
                <a:cubicBezTo>
                  <a:pt x="359834" y="169334"/>
                  <a:pt x="477426" y="127000"/>
                  <a:pt x="651463" y="117593"/>
                </a:cubicBezTo>
                <a:cubicBezTo>
                  <a:pt x="825500" y="108186"/>
                  <a:pt x="1072444" y="197555"/>
                  <a:pt x="1300574" y="202259"/>
                </a:cubicBezTo>
                <a:cubicBezTo>
                  <a:pt x="1528704" y="206963"/>
                  <a:pt x="1817982" y="178741"/>
                  <a:pt x="2020241" y="145815"/>
                </a:cubicBezTo>
                <a:cubicBezTo>
                  <a:pt x="2222500" y="112889"/>
                  <a:pt x="2368315" y="9408"/>
                  <a:pt x="2514130" y="4704"/>
                </a:cubicBezTo>
                <a:cubicBezTo>
                  <a:pt x="2659945" y="0"/>
                  <a:pt x="2763427" y="39982"/>
                  <a:pt x="2895130" y="117593"/>
                </a:cubicBezTo>
                <a:cubicBezTo>
                  <a:pt x="3026833" y="195204"/>
                  <a:pt x="3233797" y="293981"/>
                  <a:pt x="3304352" y="470370"/>
                </a:cubicBezTo>
                <a:cubicBezTo>
                  <a:pt x="3374907" y="646759"/>
                  <a:pt x="3396074" y="992481"/>
                  <a:pt x="3318463" y="1175926"/>
                </a:cubicBezTo>
                <a:cubicBezTo>
                  <a:pt x="3240852" y="1359371"/>
                  <a:pt x="3031537" y="1507537"/>
                  <a:pt x="2838685" y="1571037"/>
                </a:cubicBezTo>
                <a:cubicBezTo>
                  <a:pt x="2645833" y="1634537"/>
                  <a:pt x="2363611" y="1608667"/>
                  <a:pt x="2161352" y="1556926"/>
                </a:cubicBezTo>
                <a:cubicBezTo>
                  <a:pt x="1959093" y="1505185"/>
                  <a:pt x="1763889" y="1309982"/>
                  <a:pt x="1625130" y="1260593"/>
                </a:cubicBezTo>
                <a:cubicBezTo>
                  <a:pt x="1486371" y="1211204"/>
                  <a:pt x="1427574" y="1227667"/>
                  <a:pt x="1328796" y="1260593"/>
                </a:cubicBezTo>
                <a:cubicBezTo>
                  <a:pt x="1230018" y="1293519"/>
                  <a:pt x="1164167" y="1418166"/>
                  <a:pt x="1032463" y="1458148"/>
                </a:cubicBezTo>
                <a:cubicBezTo>
                  <a:pt x="900759" y="1498130"/>
                  <a:pt x="696148" y="1547519"/>
                  <a:pt x="538574" y="1500482"/>
                </a:cubicBezTo>
                <a:cubicBezTo>
                  <a:pt x="381000" y="1453445"/>
                  <a:pt x="171685" y="1317037"/>
                  <a:pt x="87018" y="1175926"/>
                </a:cubicBezTo>
                <a:cubicBezTo>
                  <a:pt x="2351" y="1034815"/>
                  <a:pt x="0" y="809037"/>
                  <a:pt x="30574" y="653815"/>
                </a:cubicBezTo>
                <a:cubicBezTo>
                  <a:pt x="61148" y="498593"/>
                  <a:pt x="152870" y="348074"/>
                  <a:pt x="256352" y="258704"/>
                </a:cubicBezTo>
                <a:close/>
              </a:path>
            </a:pathLst>
          </a:custGeom>
          <a:solidFill>
            <a:srgbClr val="660066">
              <a:alpha val="39999"/>
            </a:srgbClr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238125" y="1766888"/>
            <a:ext cx="2227263" cy="2852737"/>
          </a:xfrm>
          <a:custGeom>
            <a:avLst/>
            <a:gdLst>
              <a:gd name="T0" fmla="*/ 30576 w 2227204"/>
              <a:gd name="T1" fmla="*/ 2142448 h 2852796"/>
              <a:gd name="T2" fmla="*/ 214031 w 2227204"/>
              <a:gd name="T3" fmla="*/ 1803796 h 2852796"/>
              <a:gd name="T4" fmla="*/ 510378 w 2227204"/>
              <a:gd name="T5" fmla="*/ 1620358 h 2852796"/>
              <a:gd name="T6" fmla="*/ 806727 w 2227204"/>
              <a:gd name="T7" fmla="*/ 1267596 h 2852796"/>
              <a:gd name="T8" fmla="*/ 863176 w 2227204"/>
              <a:gd name="T9" fmla="*/ 674953 h 2852796"/>
              <a:gd name="T10" fmla="*/ 947846 w 2227204"/>
              <a:gd name="T11" fmla="*/ 364521 h 2852796"/>
              <a:gd name="T12" fmla="*/ 1230085 w 2227204"/>
              <a:gd name="T13" fmla="*/ 96422 h 2852796"/>
              <a:gd name="T14" fmla="*/ 1625216 w 2227204"/>
              <a:gd name="T15" fmla="*/ 11759 h 2852796"/>
              <a:gd name="T16" fmla="*/ 2006236 w 2227204"/>
              <a:gd name="T17" fmla="*/ 166975 h 2852796"/>
              <a:gd name="T18" fmla="*/ 2189690 w 2227204"/>
              <a:gd name="T19" fmla="*/ 449185 h 2852796"/>
              <a:gd name="T20" fmla="*/ 2175578 w 2227204"/>
              <a:gd name="T21" fmla="*/ 928943 h 2852796"/>
              <a:gd name="T22" fmla="*/ 1879228 w 2227204"/>
              <a:gd name="T23" fmla="*/ 1295816 h 2852796"/>
              <a:gd name="T24" fmla="*/ 1766333 w 2227204"/>
              <a:gd name="T25" fmla="*/ 1465143 h 2852796"/>
              <a:gd name="T26" fmla="*/ 1865117 w 2227204"/>
              <a:gd name="T27" fmla="*/ 1789685 h 2852796"/>
              <a:gd name="T28" fmla="*/ 1794557 w 2227204"/>
              <a:gd name="T29" fmla="*/ 2170667 h 2852796"/>
              <a:gd name="T30" fmla="*/ 1342977 w 2227204"/>
              <a:gd name="T31" fmla="*/ 2255334 h 2852796"/>
              <a:gd name="T32" fmla="*/ 1215971 w 2227204"/>
              <a:gd name="T33" fmla="*/ 2424658 h 2852796"/>
              <a:gd name="T34" fmla="*/ 1103077 w 2227204"/>
              <a:gd name="T35" fmla="*/ 2565763 h 2852796"/>
              <a:gd name="T36" fmla="*/ 863176 w 2227204"/>
              <a:gd name="T37" fmla="*/ 2791532 h 2852796"/>
              <a:gd name="T38" fmla="*/ 298701 w 2227204"/>
              <a:gd name="T39" fmla="*/ 2791532 h 2852796"/>
              <a:gd name="T40" fmla="*/ 44687 w 2227204"/>
              <a:gd name="T41" fmla="*/ 2424658 h 2852796"/>
              <a:gd name="T42" fmla="*/ 30576 w 2227204"/>
              <a:gd name="T43" fmla="*/ 2142448 h 28527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27204"/>
              <a:gd name="T67" fmla="*/ 0 h 2852796"/>
              <a:gd name="T68" fmla="*/ 2227204 w 2227204"/>
              <a:gd name="T69" fmla="*/ 2852796 h 285279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27204" h="2852796">
                <a:moveTo>
                  <a:pt x="30574" y="2142537"/>
                </a:moveTo>
                <a:cubicBezTo>
                  <a:pt x="58796" y="2039056"/>
                  <a:pt x="134056" y="1890889"/>
                  <a:pt x="214019" y="1803870"/>
                </a:cubicBezTo>
                <a:cubicBezTo>
                  <a:pt x="293982" y="1716851"/>
                  <a:pt x="411574" y="1709796"/>
                  <a:pt x="510352" y="1620426"/>
                </a:cubicBezTo>
                <a:cubicBezTo>
                  <a:pt x="609130" y="1531056"/>
                  <a:pt x="747889" y="1425222"/>
                  <a:pt x="806685" y="1267648"/>
                </a:cubicBezTo>
                <a:cubicBezTo>
                  <a:pt x="865481" y="1110074"/>
                  <a:pt x="839612" y="825499"/>
                  <a:pt x="863130" y="674981"/>
                </a:cubicBezTo>
                <a:cubicBezTo>
                  <a:pt x="886648" y="524463"/>
                  <a:pt x="886648" y="460963"/>
                  <a:pt x="947796" y="364537"/>
                </a:cubicBezTo>
                <a:cubicBezTo>
                  <a:pt x="1008944" y="268111"/>
                  <a:pt x="1117130" y="155222"/>
                  <a:pt x="1230019" y="96426"/>
                </a:cubicBezTo>
                <a:cubicBezTo>
                  <a:pt x="1342908" y="37630"/>
                  <a:pt x="1495778" y="0"/>
                  <a:pt x="1625130" y="11759"/>
                </a:cubicBezTo>
                <a:cubicBezTo>
                  <a:pt x="1754482" y="23518"/>
                  <a:pt x="1912056" y="94074"/>
                  <a:pt x="2006130" y="166981"/>
                </a:cubicBezTo>
                <a:cubicBezTo>
                  <a:pt x="2100204" y="239888"/>
                  <a:pt x="2161352" y="322203"/>
                  <a:pt x="2189574" y="449203"/>
                </a:cubicBezTo>
                <a:cubicBezTo>
                  <a:pt x="2217796" y="576203"/>
                  <a:pt x="2227204" y="787870"/>
                  <a:pt x="2175463" y="928981"/>
                </a:cubicBezTo>
                <a:cubicBezTo>
                  <a:pt x="2123722" y="1070092"/>
                  <a:pt x="1947334" y="1206500"/>
                  <a:pt x="1879130" y="1295870"/>
                </a:cubicBezTo>
                <a:cubicBezTo>
                  <a:pt x="1810926" y="1385240"/>
                  <a:pt x="1768593" y="1382888"/>
                  <a:pt x="1766241" y="1465203"/>
                </a:cubicBezTo>
                <a:cubicBezTo>
                  <a:pt x="1763889" y="1547518"/>
                  <a:pt x="1860315" y="1672166"/>
                  <a:pt x="1865019" y="1789759"/>
                </a:cubicBezTo>
                <a:cubicBezTo>
                  <a:pt x="1869723" y="1907352"/>
                  <a:pt x="1881482" y="2093148"/>
                  <a:pt x="1794463" y="2170759"/>
                </a:cubicBezTo>
                <a:cubicBezTo>
                  <a:pt x="1707444" y="2248370"/>
                  <a:pt x="1439333" y="2213093"/>
                  <a:pt x="1342907" y="2255426"/>
                </a:cubicBezTo>
                <a:cubicBezTo>
                  <a:pt x="1246481" y="2297759"/>
                  <a:pt x="1255888" y="2373018"/>
                  <a:pt x="1215907" y="2424759"/>
                </a:cubicBezTo>
                <a:cubicBezTo>
                  <a:pt x="1175926" y="2476500"/>
                  <a:pt x="1161815" y="2504722"/>
                  <a:pt x="1103019" y="2565870"/>
                </a:cubicBezTo>
                <a:cubicBezTo>
                  <a:pt x="1044223" y="2627018"/>
                  <a:pt x="997186" y="2754018"/>
                  <a:pt x="863130" y="2791648"/>
                </a:cubicBezTo>
                <a:cubicBezTo>
                  <a:pt x="729074" y="2829278"/>
                  <a:pt x="435093" y="2852796"/>
                  <a:pt x="298685" y="2791648"/>
                </a:cubicBezTo>
                <a:cubicBezTo>
                  <a:pt x="162278" y="2730500"/>
                  <a:pt x="89370" y="2535296"/>
                  <a:pt x="44685" y="2424759"/>
                </a:cubicBezTo>
                <a:cubicBezTo>
                  <a:pt x="0" y="2314222"/>
                  <a:pt x="2352" y="2246018"/>
                  <a:pt x="30574" y="2142537"/>
                </a:cubicBezTo>
                <a:close/>
              </a:path>
            </a:pathLst>
          </a:custGeom>
          <a:solidFill>
            <a:srgbClr val="FF6600">
              <a:alpha val="39999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249238" y="873125"/>
            <a:ext cx="4719637" cy="3506788"/>
          </a:xfrm>
          <a:custGeom>
            <a:avLst/>
            <a:gdLst>
              <a:gd name="T0" fmla="*/ 89351 w 4720167"/>
              <a:gd name="T1" fmla="*/ 256378 h 3506611"/>
              <a:gd name="T2" fmla="*/ 300969 w 4720167"/>
              <a:gd name="T3" fmla="*/ 72915 h 3506611"/>
              <a:gd name="T4" fmla="*/ 653669 w 4720167"/>
              <a:gd name="T5" fmla="*/ 2352 h 3506611"/>
              <a:gd name="T6" fmla="*/ 1232096 w 4720167"/>
              <a:gd name="T7" fmla="*/ 87027 h 3506611"/>
              <a:gd name="T8" fmla="*/ 2205544 w 4720167"/>
              <a:gd name="T9" fmla="*/ 270491 h 3506611"/>
              <a:gd name="T10" fmla="*/ 3249535 w 4720167"/>
              <a:gd name="T11" fmla="*/ 228154 h 3506611"/>
              <a:gd name="T12" fmla="*/ 4039580 w 4720167"/>
              <a:gd name="T13" fmla="*/ 72915 h 3506611"/>
              <a:gd name="T14" fmla="*/ 4491031 w 4720167"/>
              <a:gd name="T15" fmla="*/ 439840 h 3506611"/>
              <a:gd name="T16" fmla="*/ 4716757 w 4720167"/>
              <a:gd name="T17" fmla="*/ 962005 h 3506611"/>
              <a:gd name="T18" fmla="*/ 4476924 w 4720167"/>
              <a:gd name="T19" fmla="*/ 1484170 h 3506611"/>
              <a:gd name="T20" fmla="*/ 4237087 w 4720167"/>
              <a:gd name="T21" fmla="*/ 2119234 h 3506611"/>
              <a:gd name="T22" fmla="*/ 4180658 w 4720167"/>
              <a:gd name="T23" fmla="*/ 2740183 h 3506611"/>
              <a:gd name="T24" fmla="*/ 4180658 w 4720167"/>
              <a:gd name="T25" fmla="*/ 3149450 h 3506611"/>
              <a:gd name="T26" fmla="*/ 3898500 w 4720167"/>
              <a:gd name="T27" fmla="*/ 3459926 h 3506611"/>
              <a:gd name="T28" fmla="*/ 3475259 w 4720167"/>
              <a:gd name="T29" fmla="*/ 3431700 h 3506611"/>
              <a:gd name="T30" fmla="*/ 3249535 w 4720167"/>
              <a:gd name="T31" fmla="*/ 3092997 h 3506611"/>
              <a:gd name="T32" fmla="*/ 3291858 w 4720167"/>
              <a:gd name="T33" fmla="*/ 2556722 h 3506611"/>
              <a:gd name="T34" fmla="*/ 3108455 w 4720167"/>
              <a:gd name="T35" fmla="*/ 1879321 h 3506611"/>
              <a:gd name="T36" fmla="*/ 2501813 w 4720167"/>
              <a:gd name="T37" fmla="*/ 1794646 h 3506611"/>
              <a:gd name="T38" fmla="*/ 2247867 w 4720167"/>
              <a:gd name="T39" fmla="*/ 1554733 h 3506611"/>
              <a:gd name="T40" fmla="*/ 2247867 w 4720167"/>
              <a:gd name="T41" fmla="*/ 1244257 h 3506611"/>
              <a:gd name="T42" fmla="*/ 2120895 w 4720167"/>
              <a:gd name="T43" fmla="*/ 962005 h 3506611"/>
              <a:gd name="T44" fmla="*/ 1655335 w 4720167"/>
              <a:gd name="T45" fmla="*/ 764430 h 3506611"/>
              <a:gd name="T46" fmla="*/ 1232096 w 4720167"/>
              <a:gd name="T47" fmla="*/ 849105 h 3506611"/>
              <a:gd name="T48" fmla="*/ 992260 w 4720167"/>
              <a:gd name="T49" fmla="*/ 1074907 h 3506611"/>
              <a:gd name="T50" fmla="*/ 653669 w 4720167"/>
              <a:gd name="T51" fmla="*/ 1244257 h 3506611"/>
              <a:gd name="T52" fmla="*/ 117567 w 4720167"/>
              <a:gd name="T53" fmla="*/ 1145469 h 3506611"/>
              <a:gd name="T54" fmla="*/ 4702 w 4720167"/>
              <a:gd name="T55" fmla="*/ 566854 h 3506611"/>
              <a:gd name="T56" fmla="*/ 89351 w 4720167"/>
              <a:gd name="T57" fmla="*/ 256378 h 350661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720167"/>
              <a:gd name="T88" fmla="*/ 0 h 3506611"/>
              <a:gd name="T89" fmla="*/ 4720167 w 4720167"/>
              <a:gd name="T90" fmla="*/ 3506611 h 350661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720167" h="3506611">
                <a:moveTo>
                  <a:pt x="89371" y="256352"/>
                </a:moveTo>
                <a:cubicBezTo>
                  <a:pt x="138760" y="174037"/>
                  <a:pt x="206963" y="115240"/>
                  <a:pt x="301037" y="72907"/>
                </a:cubicBezTo>
                <a:cubicBezTo>
                  <a:pt x="395111" y="30574"/>
                  <a:pt x="498593" y="0"/>
                  <a:pt x="653815" y="2352"/>
                </a:cubicBezTo>
                <a:cubicBezTo>
                  <a:pt x="809037" y="4704"/>
                  <a:pt x="973668" y="42334"/>
                  <a:pt x="1232371" y="87019"/>
                </a:cubicBezTo>
                <a:cubicBezTo>
                  <a:pt x="1491074" y="131704"/>
                  <a:pt x="1869722" y="246945"/>
                  <a:pt x="2206037" y="270463"/>
                </a:cubicBezTo>
                <a:cubicBezTo>
                  <a:pt x="2542352" y="293982"/>
                  <a:pt x="2944519" y="261056"/>
                  <a:pt x="3250260" y="228130"/>
                </a:cubicBezTo>
                <a:cubicBezTo>
                  <a:pt x="3556001" y="195204"/>
                  <a:pt x="3833519" y="37629"/>
                  <a:pt x="4040482" y="72907"/>
                </a:cubicBezTo>
                <a:cubicBezTo>
                  <a:pt x="4247445" y="108185"/>
                  <a:pt x="4379148" y="291629"/>
                  <a:pt x="4492037" y="439796"/>
                </a:cubicBezTo>
                <a:cubicBezTo>
                  <a:pt x="4604926" y="587963"/>
                  <a:pt x="4720167" y="787870"/>
                  <a:pt x="4717815" y="961907"/>
                </a:cubicBezTo>
                <a:cubicBezTo>
                  <a:pt x="4715463" y="1135944"/>
                  <a:pt x="4557889" y="1291167"/>
                  <a:pt x="4477926" y="1484019"/>
                </a:cubicBezTo>
                <a:cubicBezTo>
                  <a:pt x="4397963" y="1676871"/>
                  <a:pt x="4287426" y="1909704"/>
                  <a:pt x="4238037" y="2119019"/>
                </a:cubicBezTo>
                <a:cubicBezTo>
                  <a:pt x="4188648" y="2328334"/>
                  <a:pt x="4191000" y="2568222"/>
                  <a:pt x="4181593" y="2739907"/>
                </a:cubicBezTo>
                <a:cubicBezTo>
                  <a:pt x="4172186" y="2911592"/>
                  <a:pt x="4228630" y="3029186"/>
                  <a:pt x="4181593" y="3149130"/>
                </a:cubicBezTo>
                <a:cubicBezTo>
                  <a:pt x="4134556" y="3269074"/>
                  <a:pt x="4016964" y="3412537"/>
                  <a:pt x="3899371" y="3459574"/>
                </a:cubicBezTo>
                <a:cubicBezTo>
                  <a:pt x="3781778" y="3506611"/>
                  <a:pt x="3584222" y="3492500"/>
                  <a:pt x="3476037" y="3431352"/>
                </a:cubicBezTo>
                <a:cubicBezTo>
                  <a:pt x="3367852" y="3370204"/>
                  <a:pt x="3280834" y="3238500"/>
                  <a:pt x="3250260" y="3092685"/>
                </a:cubicBezTo>
                <a:cubicBezTo>
                  <a:pt x="3219686" y="2946870"/>
                  <a:pt x="3316112" y="2758722"/>
                  <a:pt x="3292593" y="2556463"/>
                </a:cubicBezTo>
                <a:cubicBezTo>
                  <a:pt x="3269074" y="2354204"/>
                  <a:pt x="3240852" y="2006130"/>
                  <a:pt x="3109148" y="1879130"/>
                </a:cubicBezTo>
                <a:cubicBezTo>
                  <a:pt x="2977444" y="1752130"/>
                  <a:pt x="2645834" y="1848556"/>
                  <a:pt x="2502371" y="1794463"/>
                </a:cubicBezTo>
                <a:cubicBezTo>
                  <a:pt x="2358908" y="1740370"/>
                  <a:pt x="2290704" y="1646296"/>
                  <a:pt x="2248371" y="1554574"/>
                </a:cubicBezTo>
                <a:cubicBezTo>
                  <a:pt x="2206038" y="1462852"/>
                  <a:pt x="2269538" y="1342908"/>
                  <a:pt x="2248371" y="1244130"/>
                </a:cubicBezTo>
                <a:cubicBezTo>
                  <a:pt x="2227204" y="1145352"/>
                  <a:pt x="2220149" y="1041870"/>
                  <a:pt x="2121371" y="961907"/>
                </a:cubicBezTo>
                <a:cubicBezTo>
                  <a:pt x="2022593" y="881944"/>
                  <a:pt x="1803871" y="783167"/>
                  <a:pt x="1655704" y="764352"/>
                </a:cubicBezTo>
                <a:cubicBezTo>
                  <a:pt x="1507537" y="745537"/>
                  <a:pt x="1342908" y="797278"/>
                  <a:pt x="1232371" y="849019"/>
                </a:cubicBezTo>
                <a:cubicBezTo>
                  <a:pt x="1121834" y="900760"/>
                  <a:pt x="1088908" y="1008944"/>
                  <a:pt x="992482" y="1074796"/>
                </a:cubicBezTo>
                <a:cubicBezTo>
                  <a:pt x="896056" y="1140648"/>
                  <a:pt x="799630" y="1232371"/>
                  <a:pt x="653815" y="1244130"/>
                </a:cubicBezTo>
                <a:cubicBezTo>
                  <a:pt x="508000" y="1255889"/>
                  <a:pt x="225778" y="1258241"/>
                  <a:pt x="117593" y="1145352"/>
                </a:cubicBezTo>
                <a:cubicBezTo>
                  <a:pt x="9408" y="1032463"/>
                  <a:pt x="9408" y="719666"/>
                  <a:pt x="4704" y="566796"/>
                </a:cubicBezTo>
                <a:cubicBezTo>
                  <a:pt x="0" y="413926"/>
                  <a:pt x="39982" y="338667"/>
                  <a:pt x="89371" y="256352"/>
                </a:cubicBezTo>
                <a:close/>
              </a:path>
            </a:pathLst>
          </a:custGeom>
          <a:solidFill>
            <a:srgbClr val="FFFF00">
              <a:alpha val="39999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1162050" y="2876550"/>
            <a:ext cx="2238375" cy="2462213"/>
          </a:xfrm>
          <a:custGeom>
            <a:avLst/>
            <a:gdLst>
              <a:gd name="T0" fmla="*/ 1321047 w 2238962"/>
              <a:gd name="T1" fmla="*/ 16461 h 2462389"/>
              <a:gd name="T2" fmla="*/ 1589018 w 2238962"/>
              <a:gd name="T3" fmla="*/ 44679 h 2462389"/>
              <a:gd name="T4" fmla="*/ 1758262 w 2238962"/>
              <a:gd name="T5" fmla="*/ 284534 h 2462389"/>
              <a:gd name="T6" fmla="*/ 1772366 w 2238962"/>
              <a:gd name="T7" fmla="*/ 863007 h 2462389"/>
              <a:gd name="T8" fmla="*/ 1983921 w 2238962"/>
              <a:gd name="T9" fmla="*/ 1215736 h 2462389"/>
              <a:gd name="T10" fmla="*/ 2195476 w 2238962"/>
              <a:gd name="T11" fmla="*/ 1455589 h 2462389"/>
              <a:gd name="T12" fmla="*/ 2167270 w 2238962"/>
              <a:gd name="T13" fmla="*/ 1878862 h 2462389"/>
              <a:gd name="T14" fmla="*/ 1772366 w 2238962"/>
              <a:gd name="T15" fmla="*/ 2104607 h 2462389"/>
              <a:gd name="T16" fmla="*/ 1349255 w 2238962"/>
              <a:gd name="T17" fmla="*/ 2062281 h 2462389"/>
              <a:gd name="T18" fmla="*/ 1180010 w 2238962"/>
              <a:gd name="T19" fmla="*/ 2146936 h 2462389"/>
              <a:gd name="T20" fmla="*/ 1024869 w 2238962"/>
              <a:gd name="T21" fmla="*/ 2344461 h 2462389"/>
              <a:gd name="T22" fmla="*/ 686381 w 2238962"/>
              <a:gd name="T23" fmla="*/ 2457333 h 2462389"/>
              <a:gd name="T24" fmla="*/ 206855 w 2238962"/>
              <a:gd name="T25" fmla="*/ 2372679 h 2462389"/>
              <a:gd name="T26" fmla="*/ 23506 w 2238962"/>
              <a:gd name="T27" fmla="*/ 1977626 h 2462389"/>
              <a:gd name="T28" fmla="*/ 65818 w 2238962"/>
              <a:gd name="T29" fmla="*/ 1667226 h 2462389"/>
              <a:gd name="T30" fmla="*/ 277372 w 2238962"/>
              <a:gd name="T31" fmla="*/ 1413262 h 2462389"/>
              <a:gd name="T32" fmla="*/ 601758 w 2238962"/>
              <a:gd name="T33" fmla="*/ 1258064 h 2462389"/>
              <a:gd name="T34" fmla="*/ 1038972 w 2238962"/>
              <a:gd name="T35" fmla="*/ 1187518 h 2462389"/>
              <a:gd name="T36" fmla="*/ 1165906 w 2238962"/>
              <a:gd name="T37" fmla="*/ 750135 h 2462389"/>
              <a:gd name="T38" fmla="*/ 1095389 w 2238962"/>
              <a:gd name="T39" fmla="*/ 340970 h 2462389"/>
              <a:gd name="T40" fmla="*/ 1165906 w 2238962"/>
              <a:gd name="T41" fmla="*/ 101115 h 2462389"/>
              <a:gd name="T42" fmla="*/ 1321047 w 2238962"/>
              <a:gd name="T43" fmla="*/ 16461 h 24623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38962"/>
              <a:gd name="T67" fmla="*/ 0 h 2462389"/>
              <a:gd name="T68" fmla="*/ 2238962 w 2238962"/>
              <a:gd name="T69" fmla="*/ 2462389 h 246238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38962" h="2462389">
                <a:moveTo>
                  <a:pt x="1321741" y="16463"/>
                </a:moveTo>
                <a:cubicBezTo>
                  <a:pt x="1392297" y="7056"/>
                  <a:pt x="1516945" y="0"/>
                  <a:pt x="1589852" y="44685"/>
                </a:cubicBezTo>
                <a:cubicBezTo>
                  <a:pt x="1662759" y="89370"/>
                  <a:pt x="1728611" y="148167"/>
                  <a:pt x="1759185" y="284574"/>
                </a:cubicBezTo>
                <a:cubicBezTo>
                  <a:pt x="1789759" y="420981"/>
                  <a:pt x="1735666" y="707907"/>
                  <a:pt x="1773296" y="863129"/>
                </a:cubicBezTo>
                <a:cubicBezTo>
                  <a:pt x="1810926" y="1018351"/>
                  <a:pt x="1914408" y="1117129"/>
                  <a:pt x="1984963" y="1215907"/>
                </a:cubicBezTo>
                <a:cubicBezTo>
                  <a:pt x="2055518" y="1314685"/>
                  <a:pt x="2166055" y="1345259"/>
                  <a:pt x="2196629" y="1455796"/>
                </a:cubicBezTo>
                <a:cubicBezTo>
                  <a:pt x="2227203" y="1566333"/>
                  <a:pt x="2238962" y="1770944"/>
                  <a:pt x="2168407" y="1879129"/>
                </a:cubicBezTo>
                <a:cubicBezTo>
                  <a:pt x="2097852" y="1987314"/>
                  <a:pt x="1909703" y="2074333"/>
                  <a:pt x="1773296" y="2104907"/>
                </a:cubicBezTo>
                <a:cubicBezTo>
                  <a:pt x="1636889" y="2135481"/>
                  <a:pt x="1448741" y="2055518"/>
                  <a:pt x="1349963" y="2062574"/>
                </a:cubicBezTo>
                <a:cubicBezTo>
                  <a:pt x="1251185" y="2069630"/>
                  <a:pt x="1234722" y="2100204"/>
                  <a:pt x="1180629" y="2147241"/>
                </a:cubicBezTo>
                <a:cubicBezTo>
                  <a:pt x="1126536" y="2194278"/>
                  <a:pt x="1107722" y="2293055"/>
                  <a:pt x="1025407" y="2344796"/>
                </a:cubicBezTo>
                <a:cubicBezTo>
                  <a:pt x="943092" y="2396537"/>
                  <a:pt x="823148" y="2452981"/>
                  <a:pt x="686741" y="2457685"/>
                </a:cubicBezTo>
                <a:cubicBezTo>
                  <a:pt x="550334" y="2462389"/>
                  <a:pt x="317500" y="2452981"/>
                  <a:pt x="206963" y="2373018"/>
                </a:cubicBezTo>
                <a:cubicBezTo>
                  <a:pt x="96426" y="2293055"/>
                  <a:pt x="47036" y="2095499"/>
                  <a:pt x="23518" y="1977907"/>
                </a:cubicBezTo>
                <a:cubicBezTo>
                  <a:pt x="0" y="1860315"/>
                  <a:pt x="23519" y="1761537"/>
                  <a:pt x="65852" y="1667463"/>
                </a:cubicBezTo>
                <a:cubicBezTo>
                  <a:pt x="108185" y="1573389"/>
                  <a:pt x="188148" y="1481667"/>
                  <a:pt x="277518" y="1413463"/>
                </a:cubicBezTo>
                <a:cubicBezTo>
                  <a:pt x="366888" y="1345259"/>
                  <a:pt x="475074" y="1295871"/>
                  <a:pt x="602074" y="1258241"/>
                </a:cubicBezTo>
                <a:cubicBezTo>
                  <a:pt x="729074" y="1220611"/>
                  <a:pt x="945444" y="1272352"/>
                  <a:pt x="1039518" y="1187685"/>
                </a:cubicBezTo>
                <a:cubicBezTo>
                  <a:pt x="1133592" y="1103018"/>
                  <a:pt x="1157111" y="891352"/>
                  <a:pt x="1166518" y="750241"/>
                </a:cubicBezTo>
                <a:cubicBezTo>
                  <a:pt x="1175925" y="609130"/>
                  <a:pt x="1095963" y="449203"/>
                  <a:pt x="1095963" y="341018"/>
                </a:cubicBezTo>
                <a:cubicBezTo>
                  <a:pt x="1095963" y="232833"/>
                  <a:pt x="1124185" y="157573"/>
                  <a:pt x="1166518" y="101129"/>
                </a:cubicBezTo>
                <a:cubicBezTo>
                  <a:pt x="1208851" y="44685"/>
                  <a:pt x="1251185" y="25870"/>
                  <a:pt x="1321741" y="16463"/>
                </a:cubicBezTo>
                <a:close/>
              </a:path>
            </a:pathLst>
          </a:custGeom>
          <a:solidFill>
            <a:srgbClr val="800000">
              <a:alpha val="38823"/>
            </a:srgbClr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851717785_c52e19bae5_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" y="1092200"/>
            <a:ext cx="8107362" cy="5365750"/>
          </a:xfrm>
        </p:spPr>
      </p:pic>
      <p:sp>
        <p:nvSpPr>
          <p:cNvPr id="30723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163888" y="5649913"/>
            <a:ext cx="3590925" cy="584200"/>
          </a:xfrm>
        </p:spPr>
        <p:txBody>
          <a:bodyPr/>
          <a:lstStyle/>
          <a:p>
            <a:r>
              <a:rPr lang="en-GB" sz="3600" b="1" smtClean="0">
                <a:solidFill>
                  <a:srgbClr val="0B345F"/>
                </a:solidFill>
                <a:ea typeface="ＭＳ Ｐゴシック" pitchFamily="34" charset="-128"/>
              </a:rPr>
              <a:t>www.inf.ed.ac.uk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288</Words>
  <Application>Microsoft Macintosh PowerPoint</Application>
  <PresentationFormat>On-screen Show (4:3)</PresentationFormat>
  <Paragraphs>115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ＭＳ Ｐゴシック</vt:lpstr>
      <vt:lpstr>Times</vt:lpstr>
      <vt:lpstr>Calibri</vt:lpstr>
      <vt:lpstr>Gill Sans MT</vt:lpstr>
      <vt:lpstr>Blank Presentation</vt:lpstr>
      <vt:lpstr>Blank Presentation</vt:lpstr>
      <vt:lpstr>Blank Presentation</vt:lpstr>
      <vt:lpstr>Slide 1</vt:lpstr>
      <vt:lpstr>Slide 2</vt:lpstr>
      <vt:lpstr>RAE Top 10 CS/Informatics Universities</vt:lpstr>
      <vt:lpstr>Slide 4</vt:lpstr>
      <vt:lpstr>Slide 5</vt:lpstr>
      <vt:lpstr>Foundations for a new science</vt:lpstr>
      <vt:lpstr>Slide 7</vt:lpstr>
      <vt:lpstr>www.inf.ed.ac.uk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Dave Robertson</dc:creator>
  <cp:keywords/>
  <dc:description/>
  <cp:lastModifiedBy>Austin Tate</cp:lastModifiedBy>
  <cp:revision>206</cp:revision>
  <cp:lastPrinted>2008-06-27T13:05:47Z</cp:lastPrinted>
  <dcterms:created xsi:type="dcterms:W3CDTF">2013-04-28T16:32:00Z</dcterms:created>
  <dcterms:modified xsi:type="dcterms:W3CDTF">2013-06-26T08:45:25Z</dcterms:modified>
  <cp:category/>
</cp:coreProperties>
</file>