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0" r:id="rId5"/>
    <p:sldId id="259" r:id="rId6"/>
    <p:sldId id="261" r:id="rId7"/>
    <p:sldId id="271" r:id="rId8"/>
    <p:sldId id="263" r:id="rId9"/>
    <p:sldId id="264" r:id="rId10"/>
    <p:sldId id="265" r:id="rId11"/>
    <p:sldId id="272" r:id="rId12"/>
    <p:sldId id="273" r:id="rId13"/>
    <p:sldId id="268"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81378" autoAdjust="0"/>
  </p:normalViewPr>
  <p:slideViewPr>
    <p:cSldViewPr snapToGrid="0" snapToObjects="1">
      <p:cViewPr varScale="1">
        <p:scale>
          <a:sx n="113" d="100"/>
          <a:sy n="113" d="100"/>
        </p:scale>
        <p:origin x="-222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06" d="100"/>
          <a:sy n="106" d="100"/>
        </p:scale>
        <p:origin x="-4368" y="88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E7BA30-5506-D34A-BF84-DF4CB31251C5}" type="datetimeFigureOut">
              <a:rPr lang="en-US" smtClean="0"/>
              <a:t>12/02/2012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75A94D-6B9D-AE4F-B66D-8CF2BF306EA6}" type="slidenum">
              <a:rPr lang="en-US" smtClean="0"/>
              <a:t>‹#›</a:t>
            </a:fld>
            <a:endParaRPr lang="en-US"/>
          </a:p>
        </p:txBody>
      </p:sp>
    </p:spTree>
    <p:extLst>
      <p:ext uri="{BB962C8B-B14F-4D97-AF65-F5344CB8AC3E}">
        <p14:creationId xmlns:p14="http://schemas.microsoft.com/office/powerpoint/2010/main" val="35915637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Intent: The commander's interpretation of his mission, defining what is to be achieved in more detail</a:t>
            </a:r>
          </a:p>
          <a:p>
            <a:endParaRPr lang="en-US" dirty="0" smtClean="0"/>
          </a:p>
          <a:p>
            <a:r>
              <a:rPr lang="en-US" dirty="0" smtClean="0"/>
              <a:t>Mission: A high level specification of the military intent of the agent</a:t>
            </a:r>
            <a:endParaRPr lang="en-US" dirty="0"/>
          </a:p>
        </p:txBody>
      </p:sp>
      <p:sp>
        <p:nvSpPr>
          <p:cNvPr id="4" name="Slide Number Placeholder 3"/>
          <p:cNvSpPr>
            <a:spLocks noGrp="1"/>
          </p:cNvSpPr>
          <p:nvPr>
            <p:ph type="sldNum" sz="quarter" idx="10"/>
          </p:nvPr>
        </p:nvSpPr>
        <p:spPr/>
        <p:txBody>
          <a:bodyPr/>
          <a:lstStyle/>
          <a:p>
            <a:fld id="{EF75A94D-6B9D-AE4F-B66D-8CF2BF306EA6}" type="slidenum">
              <a:rPr lang="en-US" smtClean="0"/>
              <a:t>1</a:t>
            </a:fld>
            <a:endParaRPr lang="en-US"/>
          </a:p>
        </p:txBody>
      </p:sp>
    </p:spTree>
    <p:extLst>
      <p:ext uri="{BB962C8B-B14F-4D97-AF65-F5344CB8AC3E}">
        <p14:creationId xmlns:p14="http://schemas.microsoft.com/office/powerpoint/2010/main" val="2216804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75A94D-6B9D-AE4F-B66D-8CF2BF306EA6}" type="slidenum">
              <a:rPr lang="en-US" smtClean="0"/>
              <a:t>11</a:t>
            </a:fld>
            <a:endParaRPr lang="en-US"/>
          </a:p>
        </p:txBody>
      </p:sp>
    </p:spTree>
    <p:extLst>
      <p:ext uri="{BB962C8B-B14F-4D97-AF65-F5344CB8AC3E}">
        <p14:creationId xmlns:p14="http://schemas.microsoft.com/office/powerpoint/2010/main" val="665685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75A94D-6B9D-AE4F-B66D-8CF2BF306EA6}" type="slidenum">
              <a:rPr lang="en-US" smtClean="0"/>
              <a:t>12</a:t>
            </a:fld>
            <a:endParaRPr lang="en-US"/>
          </a:p>
        </p:txBody>
      </p:sp>
    </p:spTree>
    <p:extLst>
      <p:ext uri="{BB962C8B-B14F-4D97-AF65-F5344CB8AC3E}">
        <p14:creationId xmlns:p14="http://schemas.microsoft.com/office/powerpoint/2010/main" val="665685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75A94D-6B9D-AE4F-B66D-8CF2BF306EA6}" type="slidenum">
              <a:rPr lang="en-US" smtClean="0"/>
              <a:t>13</a:t>
            </a:fld>
            <a:endParaRPr lang="en-US"/>
          </a:p>
        </p:txBody>
      </p:sp>
    </p:spTree>
    <p:extLst>
      <p:ext uri="{BB962C8B-B14F-4D97-AF65-F5344CB8AC3E}">
        <p14:creationId xmlns:p14="http://schemas.microsoft.com/office/powerpoint/2010/main" val="2588209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75A94D-6B9D-AE4F-B66D-8CF2BF306EA6}" type="slidenum">
              <a:rPr lang="en-US" smtClean="0"/>
              <a:t>14</a:t>
            </a:fld>
            <a:endParaRPr lang="en-US"/>
          </a:p>
        </p:txBody>
      </p:sp>
    </p:spTree>
    <p:extLst>
      <p:ext uri="{BB962C8B-B14F-4D97-AF65-F5344CB8AC3E}">
        <p14:creationId xmlns:p14="http://schemas.microsoft.com/office/powerpoint/2010/main" val="4281265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S</a:t>
            </a:r>
            <a:r>
              <a:rPr lang="en-GB" dirty="0" smtClean="0"/>
              <a:t>hared understanding of </a:t>
            </a:r>
            <a:r>
              <a:rPr lang="en-GB" dirty="0" err="1" smtClean="0"/>
              <a:t>commaners</a:t>
            </a:r>
            <a:r>
              <a:rPr lang="en-GB" dirty="0" smtClean="0"/>
              <a:t> intent, objectives,</a:t>
            </a:r>
            <a:r>
              <a:rPr lang="en-GB" baseline="0" dirty="0" smtClean="0"/>
              <a:t> resources and constraints, as well as decisions made and justification for planning operations chosen or alternatives rejected.</a:t>
            </a:r>
            <a:endParaRPr lang="en-GB"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GB" dirty="0" smtClean="0"/>
              <a:t>Loss</a:t>
            </a:r>
            <a:r>
              <a:rPr lang="en-GB" baseline="0" dirty="0" smtClean="0"/>
              <a:t> of shared understanding results in decisions that are inconsistent with the overall goals and constraints of the team.</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GB" baseline="0" dirty="0" smtClean="0"/>
              <a:t>The focus of this work is, how to </a:t>
            </a:r>
            <a:r>
              <a:rPr lang="en-GB" baseline="0" dirty="0" err="1" smtClean="0"/>
              <a:t>buikd</a:t>
            </a:r>
            <a:r>
              <a:rPr lang="en-GB" baseline="0" dirty="0" smtClean="0"/>
              <a:t> and support shared </a:t>
            </a:r>
            <a:r>
              <a:rPr lang="en-GB" baseline="0" dirty="0" err="1" smtClean="0"/>
              <a:t>understandingh</a:t>
            </a:r>
            <a:r>
              <a:rPr lang="en-GB" baseline="0" dirty="0" smtClean="0"/>
              <a:t> between teams who are engaged in plan development supported by their specialised planning tools.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GB" dirty="0" smtClean="0"/>
              <a:t>Time pressures, geographical separation and cultural differences make this challenging.</a:t>
            </a:r>
            <a:endParaRPr lang="en-US" b="1" dirty="0" smtClean="0"/>
          </a:p>
          <a:p>
            <a:endParaRPr lang="en-US" dirty="0" smtClean="0"/>
          </a:p>
          <a:p>
            <a:r>
              <a:rPr lang="en-US" dirty="0" smtClean="0"/>
              <a:t>Why not just make phase out these existing</a:t>
            </a:r>
            <a:r>
              <a:rPr lang="en-US" baseline="0" dirty="0" smtClean="0"/>
              <a:t> planning tools, and replace them with </a:t>
            </a:r>
            <a:r>
              <a:rPr lang="en-US" dirty="0" smtClean="0"/>
              <a:t>one</a:t>
            </a:r>
            <a:r>
              <a:rPr lang="en-US" baseline="0" dirty="0" smtClean="0"/>
              <a:t> monolithic, centrally developed, planning tool that caters for all the specialised needs of each functional unit?  Well, this simply isn’t feasible, for political, technical, resourcing reasons.</a:t>
            </a:r>
            <a:endParaRPr lang="en-US" dirty="0"/>
          </a:p>
        </p:txBody>
      </p:sp>
      <p:sp>
        <p:nvSpPr>
          <p:cNvPr id="4" name="Slide Number Placeholder 3"/>
          <p:cNvSpPr>
            <a:spLocks noGrp="1"/>
          </p:cNvSpPr>
          <p:nvPr>
            <p:ph type="sldNum" sz="quarter" idx="10"/>
          </p:nvPr>
        </p:nvSpPr>
        <p:spPr/>
        <p:txBody>
          <a:bodyPr/>
          <a:lstStyle/>
          <a:p>
            <a:fld id="{EF75A94D-6B9D-AE4F-B66D-8CF2BF306EA6}" type="slidenum">
              <a:rPr lang="en-US" smtClean="0"/>
              <a:t>2</a:t>
            </a:fld>
            <a:endParaRPr lang="en-US"/>
          </a:p>
        </p:txBody>
      </p:sp>
    </p:spTree>
    <p:extLst>
      <p:ext uri="{BB962C8B-B14F-4D97-AF65-F5344CB8AC3E}">
        <p14:creationId xmlns:p14="http://schemas.microsoft.com/office/powerpoint/2010/main" val="253502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primary motivations behind the CPM’s development was this facilitation of interoperability, and it has a number of features that contribute to this goal:</a:t>
            </a:r>
          </a:p>
          <a:p>
            <a:endParaRPr lang="en-US" baseline="0" dirty="0" smtClean="0"/>
          </a:p>
          <a:p>
            <a:r>
              <a:rPr lang="en-US" baseline="0" dirty="0" smtClean="0"/>
              <a:t>Formal specification: </a:t>
            </a:r>
          </a:p>
          <a:p>
            <a:r>
              <a:rPr lang="en-US" baseline="0" dirty="0" smtClean="0"/>
              <a:t>	helps to </a:t>
            </a:r>
            <a:r>
              <a:rPr lang="en-US" baseline="0" dirty="0" err="1" smtClean="0"/>
              <a:t>ameloriate</a:t>
            </a:r>
            <a:r>
              <a:rPr lang="en-US" baseline="0" dirty="0" smtClean="0"/>
              <a:t> ambiguity in communication </a:t>
            </a:r>
            <a:r>
              <a:rPr lang="en-US" baseline="0" dirty="0" smtClean="0"/>
              <a:t>–</a:t>
            </a:r>
            <a:r>
              <a:rPr lang="en-US" baseline="0" dirty="0" smtClean="0"/>
              <a:t> automated detection of </a:t>
            </a:r>
            <a:r>
              <a:rPr lang="en-US" baseline="0" dirty="0" err="1" smtClean="0"/>
              <a:t>inconsistiencies</a:t>
            </a:r>
            <a:endParaRPr lang="en-US" baseline="0" dirty="0" smtClean="0"/>
          </a:p>
          <a:p>
            <a:r>
              <a:rPr lang="en-US" baseline="0" dirty="0" smtClean="0"/>
              <a:t>	other </a:t>
            </a:r>
            <a:r>
              <a:rPr lang="en-US" baseline="0" dirty="0" err="1" smtClean="0"/>
              <a:t>benenfits</a:t>
            </a:r>
            <a:r>
              <a:rPr lang="en-US" baseline="0" dirty="0" smtClean="0"/>
              <a:t>: reasoning, machine support, transparency</a:t>
            </a:r>
          </a:p>
          <a:p>
            <a:endParaRPr lang="en-US" baseline="0" dirty="0" smtClean="0"/>
          </a:p>
          <a:p>
            <a:r>
              <a:rPr lang="en-US" baseline="0" dirty="0" smtClean="0"/>
              <a:t> Layered design</a:t>
            </a:r>
          </a:p>
          <a:p>
            <a:r>
              <a:rPr lang="en-US" baseline="0" dirty="0" smtClean="0"/>
              <a:t>	general, abstract -&gt; specialised domains</a:t>
            </a:r>
          </a:p>
          <a:p>
            <a:r>
              <a:rPr lang="en-US" baseline="0" dirty="0" smtClean="0"/>
              <a:t>	The diagram here shows some of the layers of the CPM and some key concepts from each layer.</a:t>
            </a:r>
          </a:p>
          <a:p>
            <a:r>
              <a:rPr lang="en-US" baseline="0" dirty="0" smtClean="0"/>
              <a:t>	Here we can see, unpinning the entire model is a vocabulary for the description of basic logic, general and collaborative problem solving.</a:t>
            </a:r>
          </a:p>
          <a:p>
            <a:r>
              <a:rPr lang="en-US" baseline="0" dirty="0" smtClean="0"/>
              <a:t>	Extensions to this vocabulary can be made, allowing it to describe new types of collaborative problem solving processes as they are explored.</a:t>
            </a:r>
          </a:p>
          <a:p>
            <a:r>
              <a:rPr lang="en-US" baseline="0" dirty="0" smtClean="0"/>
              <a:t>	Of course, the focus of which in work to date has been planning, and specifically military planning.</a:t>
            </a:r>
          </a:p>
          <a:p>
            <a:r>
              <a:rPr lang="en-US" baseline="0" dirty="0" smtClean="0"/>
              <a:t>	The inherent extensibility of the model, additional allows iterative refinement to the </a:t>
            </a:r>
            <a:r>
              <a:rPr lang="en-US" baseline="0" dirty="0" err="1" smtClean="0"/>
              <a:t>vocabnulary</a:t>
            </a:r>
            <a:r>
              <a:rPr lang="en-US" baseline="0" dirty="0" smtClean="0"/>
              <a:t> as necessary </a:t>
            </a:r>
            <a:r>
              <a:rPr lang="en-US" baseline="0" dirty="0" smtClean="0"/>
              <a:t>–</a:t>
            </a:r>
            <a:r>
              <a:rPr lang="en-US" baseline="0" dirty="0" smtClean="0"/>
              <a:t> important for this work!</a:t>
            </a:r>
          </a:p>
          <a:p>
            <a:endParaRPr lang="en-US" baseline="0" dirty="0" smtClean="0"/>
          </a:p>
          <a:p>
            <a:r>
              <a:rPr lang="en-US" baseline="0" dirty="0" smtClean="0"/>
              <a:t>Explicit encoding:</a:t>
            </a:r>
          </a:p>
          <a:p>
            <a:r>
              <a:rPr lang="en-US" baseline="0" dirty="0" smtClean="0"/>
              <a:t>	Not j</a:t>
            </a:r>
            <a:r>
              <a:rPr lang="en-US" baseline="0" dirty="0" smtClean="0"/>
              <a:t>us</a:t>
            </a:r>
            <a:r>
              <a:rPr lang="en-US" baseline="0" dirty="0" smtClean="0"/>
              <a:t>t problem solving or planning concepts </a:t>
            </a:r>
            <a:r>
              <a:rPr lang="en-US" baseline="0" dirty="0" smtClean="0"/>
              <a:t>–</a:t>
            </a:r>
            <a:r>
              <a:rPr lang="en-US" baseline="0" dirty="0" smtClean="0"/>
              <a:t> but can also explicitly capture intermediate information produced during the planning process.</a:t>
            </a:r>
          </a:p>
          <a:p>
            <a:r>
              <a:rPr lang="en-US" baseline="0" dirty="0" smtClean="0"/>
              <a:t>	This includes potentially valuable information such as:</a:t>
            </a:r>
          </a:p>
          <a:p>
            <a:r>
              <a:rPr lang="en-US" baseline="0" dirty="0" smtClean="0"/>
              <a:t>		rationale (the reasoning steps employed by deliberative agents </a:t>
            </a:r>
            <a:r>
              <a:rPr lang="en-US" baseline="0" dirty="0" smtClean="0"/>
              <a:t>–</a:t>
            </a:r>
            <a:r>
              <a:rPr lang="en-US" baseline="0" dirty="0" smtClean="0"/>
              <a:t> including humans </a:t>
            </a:r>
            <a:r>
              <a:rPr lang="en-US" baseline="0" dirty="0" smtClean="0"/>
              <a:t>–</a:t>
            </a:r>
            <a:r>
              <a:rPr lang="en-US" baseline="0" dirty="0" smtClean="0"/>
              <a:t> that led to them drawing their conclusions)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Rationale is</a:t>
            </a:r>
            <a:r>
              <a:rPr lang="en-US" baseline="0" dirty="0" smtClean="0"/>
              <a:t>…</a:t>
            </a:r>
            <a:r>
              <a:rPr lang="en-US" baseline="0" dirty="0" smtClean="0"/>
              <a:t> </a:t>
            </a:r>
            <a:r>
              <a:rPr lang="en-GB" sz="1200" b="1" dirty="0" smtClean="0">
                <a:latin typeface="Calibri" charset="0"/>
              </a:rPr>
              <a:t>A network of </a:t>
            </a:r>
            <a:r>
              <a:rPr lang="en-GB" sz="1200" b="1" dirty="0" smtClean="0">
                <a:solidFill>
                  <a:srgbClr val="FF0000"/>
                </a:solidFill>
                <a:latin typeface="Calibri" charset="0"/>
              </a:rPr>
              <a:t>reasoning steps</a:t>
            </a:r>
            <a:r>
              <a:rPr lang="en-GB" sz="1200" b="1" dirty="0" smtClean="0">
                <a:latin typeface="Calibri" charset="0"/>
              </a:rPr>
              <a:t> leading from premises and assumptions to conclusions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latin typeface="Calibri" charset="0"/>
              </a:rPr>
              <a:t>		The record of how a person, potentially assisted by automation, reached a conclusion</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dirty="0" smtClean="0">
              <a:latin typeface="Calibri"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dirty="0" smtClean="0">
              <a:latin typeface="Calibri"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latin typeface="Calibri" charset="0"/>
              </a:rPr>
              <a:t>OLD:</a:t>
            </a:r>
          </a:p>
          <a:p>
            <a:r>
              <a:rPr lang="en-US" sz="1200" dirty="0" smtClean="0"/>
              <a:t>Provide a common and extensible representational framework for the communication of </a:t>
            </a:r>
            <a:r>
              <a:rPr lang="en-US" sz="1200" b="1" dirty="0" smtClean="0"/>
              <a:t>plans </a:t>
            </a:r>
            <a:r>
              <a:rPr lang="en-US" sz="1200" dirty="0" smtClean="0"/>
              <a:t>and </a:t>
            </a:r>
            <a:r>
              <a:rPr lang="en-US" sz="1200" b="1" dirty="0" smtClean="0"/>
              <a:t>planning processes.</a:t>
            </a:r>
          </a:p>
          <a:p>
            <a:r>
              <a:rPr lang="en-US" sz="1200" dirty="0" smtClean="0"/>
              <a:t>Facilitate interoperability between domain-specific tools through ontological alignment.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dirty="0" smtClean="0">
              <a:latin typeface="Calibri"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dirty="0" smtClean="0">
              <a:latin typeface="Calibri" charset="0"/>
            </a:endParaRPr>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EF75A94D-6B9D-AE4F-B66D-8CF2BF306EA6}" type="slidenum">
              <a:rPr lang="en-US" smtClean="0"/>
              <a:t>3</a:t>
            </a:fld>
            <a:endParaRPr lang="en-US"/>
          </a:p>
        </p:txBody>
      </p:sp>
    </p:spTree>
    <p:extLst>
      <p:ext uri="{BB962C8B-B14F-4D97-AF65-F5344CB8AC3E}">
        <p14:creationId xmlns:p14="http://schemas.microsoft.com/office/powerpoint/2010/main" val="2523980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Task 1: </a:t>
            </a:r>
            <a:r>
              <a:rPr lang="en-GB" sz="1200" dirty="0" smtClean="0">
                <a:cs typeface="Arial" charset="0"/>
              </a:rPr>
              <a:t>Establish mappings between the elements of multiple domain ontologies as a means of identifying semantically-equivalent sub-components (ontology alignment problem)</a:t>
            </a: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Task 2:</a:t>
            </a:r>
            <a:r>
              <a:rPr lang="en-US" baseline="0" dirty="0" smtClean="0"/>
              <a:t> </a:t>
            </a:r>
            <a:r>
              <a:rPr lang="en-GB" sz="1200" dirty="0" smtClean="0">
                <a:cs typeface="Arial" charset="0"/>
              </a:rPr>
              <a:t>How to enable agents to anticipate people</a:t>
            </a:r>
            <a:r>
              <a:rPr lang="ja-JP" altLang="en-GB" sz="1200" dirty="0" smtClean="0">
                <a:cs typeface="Arial" charset="0"/>
              </a:rPr>
              <a:t>’</a:t>
            </a:r>
            <a:r>
              <a:rPr lang="en-GB" sz="1200" dirty="0" smtClean="0">
                <a:cs typeface="Arial" charset="0"/>
              </a:rPr>
              <a:t>s needs by extracting information from people</a:t>
            </a:r>
            <a:r>
              <a:rPr lang="ja-JP" altLang="en-GB" sz="1200" dirty="0" smtClean="0">
                <a:cs typeface="Arial" charset="0"/>
              </a:rPr>
              <a:t>’</a:t>
            </a:r>
            <a:r>
              <a:rPr lang="en-GB" sz="1200" dirty="0" smtClean="0">
                <a:cs typeface="Arial" charset="0"/>
              </a:rPr>
              <a:t>s actions and interactions while they are collaborating in planning and executing military missions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F75A94D-6B9D-AE4F-B66D-8CF2BF306EA6}" type="slidenum">
              <a:rPr lang="en-US" smtClean="0"/>
              <a:t>4</a:t>
            </a:fld>
            <a:endParaRPr lang="en-US"/>
          </a:p>
        </p:txBody>
      </p:sp>
    </p:spTree>
    <p:extLst>
      <p:ext uri="{BB962C8B-B14F-4D97-AF65-F5344CB8AC3E}">
        <p14:creationId xmlns:p14="http://schemas.microsoft.com/office/powerpoint/2010/main" val="235345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r>
              <a:rPr lang="en-US" dirty="0" smtClean="0"/>
              <a:t>uild upon these previous evaluations,</a:t>
            </a:r>
            <a:r>
              <a:rPr lang="en-US" baseline="0" dirty="0" smtClean="0"/>
              <a:t> demonstrating the CPMs potential in an operational context</a:t>
            </a:r>
          </a:p>
          <a:p>
            <a:endParaRPr lang="en-US" baseline="0" dirty="0" smtClean="0"/>
          </a:p>
          <a:p>
            <a:r>
              <a:rPr lang="en-US" baseline="0" dirty="0" smtClean="0"/>
              <a:t>OPERATIONAL CONTEXT</a:t>
            </a:r>
          </a:p>
          <a:p>
            <a:endParaRPr lang="en-US" baseline="0" dirty="0" smtClean="0"/>
          </a:p>
          <a:p>
            <a:r>
              <a:rPr lang="en-US" baseline="0" dirty="0" smtClean="0"/>
              <a:t>OLD:</a:t>
            </a:r>
          </a:p>
          <a:p>
            <a:r>
              <a:rPr lang="en-US" b="1" dirty="0" smtClean="0">
                <a:solidFill>
                  <a:schemeClr val="tx2"/>
                </a:solidFill>
              </a:rPr>
              <a:t>Goal</a:t>
            </a:r>
            <a:r>
              <a:rPr lang="en-US" dirty="0" smtClean="0">
                <a:solidFill>
                  <a:schemeClr val="tx2"/>
                </a:solidFill>
              </a:rPr>
              <a:t>: </a:t>
            </a:r>
            <a:r>
              <a:rPr lang="en-US" sz="2000" dirty="0" smtClean="0"/>
              <a:t>Demonstrate the CPM’s potential to support shared understanding in an operational context.</a:t>
            </a:r>
          </a:p>
          <a:p>
            <a:r>
              <a:rPr lang="en-US" b="1" dirty="0" smtClean="0">
                <a:solidFill>
                  <a:srgbClr val="2F5897"/>
                </a:solidFill>
              </a:rPr>
              <a:t>Approach</a:t>
            </a:r>
            <a:r>
              <a:rPr lang="en-US" dirty="0" smtClean="0">
                <a:solidFill>
                  <a:srgbClr val="2F5897"/>
                </a:solidFill>
              </a:rPr>
              <a:t>: </a:t>
            </a:r>
            <a:r>
              <a:rPr lang="en-US" sz="2000" dirty="0" smtClean="0"/>
              <a:t>Develop a proof-of-concept transformation procedure to align the data model of the CPM with an operationally-deployed tool</a:t>
            </a:r>
          </a:p>
          <a:p>
            <a:pPr lvl="1"/>
            <a:r>
              <a:rPr lang="en-US" b="1" dirty="0" smtClean="0"/>
              <a:t>Working with the NC3A</a:t>
            </a:r>
          </a:p>
          <a:p>
            <a:pPr lvl="1"/>
            <a:r>
              <a:rPr lang="en-US" b="1" dirty="0" smtClean="0"/>
              <a:t>REWORD</a:t>
            </a:r>
          </a:p>
          <a:p>
            <a:endParaRPr lang="en-US" dirty="0"/>
          </a:p>
        </p:txBody>
      </p:sp>
      <p:sp>
        <p:nvSpPr>
          <p:cNvPr id="4" name="Slide Number Placeholder 3"/>
          <p:cNvSpPr>
            <a:spLocks noGrp="1"/>
          </p:cNvSpPr>
          <p:nvPr>
            <p:ph type="sldNum" sz="quarter" idx="10"/>
          </p:nvPr>
        </p:nvSpPr>
        <p:spPr/>
        <p:txBody>
          <a:bodyPr/>
          <a:lstStyle/>
          <a:p>
            <a:fld id="{EF75A94D-6B9D-AE4F-B66D-8CF2BF306EA6}" type="slidenum">
              <a:rPr lang="en-US" smtClean="0"/>
              <a:t>5</a:t>
            </a:fld>
            <a:endParaRPr lang="en-US"/>
          </a:p>
        </p:txBody>
      </p:sp>
    </p:spTree>
    <p:extLst>
      <p:ext uri="{BB962C8B-B14F-4D97-AF65-F5344CB8AC3E}">
        <p14:creationId xmlns:p14="http://schemas.microsoft.com/office/powerpoint/2010/main" val="2214215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Does not currently support inter-operability with other tools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100" dirty="0" smtClean="0"/>
              <a:t>	 - Existing export functionality produces only an unstructured and incomplete representation of a plan.</a:t>
            </a:r>
          </a:p>
          <a:p>
            <a:endParaRPr lang="en-US" dirty="0" smtClean="0"/>
          </a:p>
          <a:p>
            <a:r>
              <a:rPr lang="en-US" dirty="0" smtClean="0"/>
              <a:t>Collaborative environment for: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r>
              <a:rPr lang="en-US" sz="1200" dirty="0" smtClean="0"/>
              <a:t>Provides a collaborative environment for analysts and planners to assemble plans and support information for an on-going campaign</a:t>
            </a:r>
            <a:endParaRPr lang="en-US" dirty="0" smtClean="0"/>
          </a:p>
          <a:p>
            <a:endParaRPr lang="en-US" dirty="0" smtClean="0"/>
          </a:p>
          <a:p>
            <a:r>
              <a:rPr lang="en-US" dirty="0" smtClean="0"/>
              <a:t>Here we have some of the main planning</a:t>
            </a:r>
            <a:r>
              <a:rPr lang="en-US" baseline="0" dirty="0" smtClean="0"/>
              <a:t> object </a:t>
            </a:r>
            <a:r>
              <a:rPr lang="en-US" baseline="0" dirty="0" err="1" smtClean="0"/>
              <a:t>vocabuarly</a:t>
            </a:r>
            <a:r>
              <a:rPr lang="en-US" baseline="0" dirty="0" smtClean="0"/>
              <a:t> that features in a TOPFAS Operations design; actions, effects, decisive conditions, objectives, lines of operation and </a:t>
            </a:r>
            <a:r>
              <a:rPr lang="en-US" baseline="0" dirty="0" err="1" smtClean="0"/>
              <a:t>endstates</a:t>
            </a:r>
            <a:r>
              <a:rPr lang="en-US" baseline="0" dirty="0" smtClean="0"/>
              <a:t>.</a:t>
            </a:r>
          </a:p>
          <a:p>
            <a:endParaRPr lang="en-US" baseline="0" dirty="0" smtClean="0"/>
          </a:p>
          <a:p>
            <a:endParaRPr lang="en-US" baseline="0" dirty="0" smtClean="0"/>
          </a:p>
          <a:p>
            <a:r>
              <a:rPr lang="en-US" baseline="0" dirty="0" smtClean="0"/>
              <a:t>Operations design [COPD]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development of an operations design is fundamental to operations planning. It represents the formulation of an overarching idea for the operation, based on a general estimate of the situation and the mission analysis, and embodies the commander’s intent. The design guides the development of the CONOPS and detailed planning documents.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the operational level, planning seeks to transform strategic direction into a scheduled series of integrated military actions, carried out by joint forces to achieve operational objectives efficiently and with acceptable risks. The aggregation of operational objectives contribute to the attainment of strategic objectives. </a:t>
            </a:r>
          </a:p>
        </p:txBody>
      </p:sp>
      <p:sp>
        <p:nvSpPr>
          <p:cNvPr id="4" name="Slide Number Placeholder 3"/>
          <p:cNvSpPr>
            <a:spLocks noGrp="1"/>
          </p:cNvSpPr>
          <p:nvPr>
            <p:ph type="sldNum" sz="quarter" idx="10"/>
          </p:nvPr>
        </p:nvSpPr>
        <p:spPr/>
        <p:txBody>
          <a:bodyPr/>
          <a:lstStyle/>
          <a:p>
            <a:fld id="{EF75A94D-6B9D-AE4F-B66D-8CF2BF306EA6}" type="slidenum">
              <a:rPr lang="en-US" smtClean="0"/>
              <a:t>6</a:t>
            </a:fld>
            <a:endParaRPr lang="en-US"/>
          </a:p>
        </p:txBody>
      </p:sp>
    </p:spTree>
    <p:extLst>
      <p:ext uri="{BB962C8B-B14F-4D97-AF65-F5344CB8AC3E}">
        <p14:creationId xmlns:p14="http://schemas.microsoft.com/office/powerpoint/2010/main" val="1111885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a:t>
            </a:r>
            <a:r>
              <a:rPr lang="en-US" baseline="0" dirty="0" smtClean="0"/>
              <a:t> visualization of an example plan as shown in the Operations Planning Tool. On the left is depicted an example line of operation, describing a set of military actions that must be performed, their desired effects, and how these contribute to the sequential attainment of decisive conditions.</a:t>
            </a:r>
          </a:p>
          <a:p>
            <a:endParaRPr lang="en-US" baseline="0" dirty="0" smtClean="0"/>
          </a:p>
          <a:p>
            <a:r>
              <a:rPr lang="en-US" b="0" baseline="0" dirty="0" smtClean="0"/>
              <a:t>This line of operation culminates in the achievement of an operational objective, which is ultimately necessary for the attainment of some overall desired political </a:t>
            </a:r>
            <a:r>
              <a:rPr lang="en-US" b="0" baseline="0" dirty="0" err="1" smtClean="0"/>
              <a:t>endstate</a:t>
            </a:r>
            <a:r>
              <a:rPr lang="en-US" b="0" baseline="0" dirty="0" smtClean="0"/>
              <a:t> </a:t>
            </a:r>
            <a:r>
              <a:rPr lang="en-US" b="0" baseline="0" dirty="0" smtClean="0"/>
              <a:t>–</a:t>
            </a:r>
            <a:r>
              <a:rPr lang="en-US" b="0" baseline="0" dirty="0" smtClean="0"/>
              <a:t> as depicted on the right.</a:t>
            </a:r>
          </a:p>
          <a:p>
            <a:endParaRPr lang="en-US" b="1" baseline="0" dirty="0" smtClean="0"/>
          </a:p>
          <a:p>
            <a:endParaRPr lang="en-US" b="1" baseline="0" dirty="0" smtClean="0"/>
          </a:p>
          <a:p>
            <a:r>
              <a:rPr lang="en-US" b="1" dirty="0" smtClean="0"/>
              <a:t>TOO MUCH DETAIL:</a:t>
            </a:r>
          </a:p>
          <a:p>
            <a:r>
              <a:rPr lang="en-US" dirty="0" smtClean="0"/>
              <a:t>The plan shown here is</a:t>
            </a:r>
            <a:r>
              <a:rPr lang="en-US" baseline="0" dirty="0" smtClean="0"/>
              <a:t> a small</a:t>
            </a:r>
            <a:r>
              <a:rPr lang="en-US" dirty="0" smtClean="0"/>
              <a:t> part of a larger</a:t>
            </a:r>
            <a:r>
              <a:rPr lang="en-US" baseline="0" dirty="0" smtClean="0"/>
              <a:t> campaign, the desired </a:t>
            </a:r>
            <a:r>
              <a:rPr lang="en-US" baseline="0" dirty="0" err="1" smtClean="0"/>
              <a:t>policitcal</a:t>
            </a:r>
            <a:r>
              <a:rPr lang="en-US" baseline="0" dirty="0" smtClean="0"/>
              <a:t> </a:t>
            </a:r>
            <a:r>
              <a:rPr lang="en-US" baseline="0" dirty="0" err="1" smtClean="0"/>
              <a:t>endstate</a:t>
            </a:r>
            <a:r>
              <a:rPr lang="en-US" baseline="0" dirty="0" smtClean="0"/>
              <a:t> of which is the attainment of a sufficiently safe and secure environment to allow </a:t>
            </a:r>
            <a:r>
              <a:rPr lang="en-US" baseline="0" dirty="0" err="1" smtClean="0"/>
              <a:t>humanitatian</a:t>
            </a:r>
            <a:r>
              <a:rPr lang="en-US" baseline="0" dirty="0" smtClean="0"/>
              <a:t> operations and handover of security </a:t>
            </a:r>
            <a:r>
              <a:rPr lang="en-US" baseline="0" dirty="0" err="1" smtClean="0"/>
              <a:t>responsibilites</a:t>
            </a:r>
            <a:r>
              <a:rPr lang="en-US" baseline="0" dirty="0" smtClean="0"/>
              <a:t>.</a:t>
            </a:r>
          </a:p>
          <a:p>
            <a:r>
              <a:rPr lang="en-US" baseline="0" dirty="0" smtClean="0"/>
              <a:t>One component of this is the strategic objective to put in place an effective arms embargo.</a:t>
            </a:r>
          </a:p>
          <a:p>
            <a:r>
              <a:rPr lang="en-US" baseline="0" dirty="0" smtClean="0"/>
              <a:t>Shown on the left hand side is a Line of Operation, describing the sequence of conditions that must be met for the </a:t>
            </a:r>
            <a:r>
              <a:rPr lang="en-US" b="1" baseline="0" dirty="0" smtClean="0"/>
              <a:t>maritime</a:t>
            </a:r>
            <a:r>
              <a:rPr lang="en-US" b="0" baseline="0" dirty="0" smtClean="0"/>
              <a:t> component of this embargo to be put in place.</a:t>
            </a:r>
          </a:p>
          <a:p>
            <a:endParaRPr lang="en-US" dirty="0"/>
          </a:p>
        </p:txBody>
      </p:sp>
      <p:sp>
        <p:nvSpPr>
          <p:cNvPr id="4" name="Slide Number Placeholder 3"/>
          <p:cNvSpPr>
            <a:spLocks noGrp="1"/>
          </p:cNvSpPr>
          <p:nvPr>
            <p:ph type="sldNum" sz="quarter" idx="10"/>
          </p:nvPr>
        </p:nvSpPr>
        <p:spPr/>
        <p:txBody>
          <a:bodyPr/>
          <a:lstStyle/>
          <a:p>
            <a:fld id="{EF75A94D-6B9D-AE4F-B66D-8CF2BF306EA6}" type="slidenum">
              <a:rPr lang="en-US" smtClean="0"/>
              <a:t>8</a:t>
            </a:fld>
            <a:endParaRPr lang="en-US"/>
          </a:p>
        </p:txBody>
      </p:sp>
    </p:spTree>
    <p:extLst>
      <p:ext uri="{BB962C8B-B14F-4D97-AF65-F5344CB8AC3E}">
        <p14:creationId xmlns:p14="http://schemas.microsoft.com/office/powerpoint/2010/main" val="2127077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Talk you through the kinds of investigation we have performed to look for mapping candidates</a:t>
            </a:r>
            <a:r>
              <a:rPr lang="en-US" baseline="0" dirty="0" smtClean="0"/>
              <a:t> between the two models.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In the interests of time, I’ll cover just one of the comparisons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Initial intuitions – based simply on the fact</a:t>
            </a:r>
            <a:r>
              <a:rPr lang="en-US" baseline="0" dirty="0" smtClean="0"/>
              <a:t> that the two entities had the same lexical token – objective.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Of course, further exploration is required check this intuition and tease out any fundamental similarities or differences between them.</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Upon further exploration, we noted deeper similarities shared by the two entities.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So, after our analysis we have noted some key </a:t>
            </a:r>
            <a:r>
              <a:rPr lang="en-US" baseline="0" dirty="0" err="1" smtClean="0"/>
              <a:t>simliatiries</a:t>
            </a:r>
            <a:r>
              <a:rPr lang="en-US" baseline="0" dirty="0" smtClean="0"/>
              <a:t> that lead us to believe a fairly simple one-to-one mapping that preserves the essential meaning of this planning concept.</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They both appear to represent a </a:t>
            </a:r>
            <a:r>
              <a:rPr lang="en-US" baseline="0" dirty="0" err="1" smtClean="0"/>
              <a:t>hiearchical</a:t>
            </a:r>
            <a:r>
              <a:rPr lang="en-US" baseline="0" dirty="0" smtClean="0"/>
              <a:t> decomposition across levels of command of some desired world state, or aim.</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Both permit decomposition of objectives into a set of sub-objectives, necessary conditions from the completion of the objective. Moreover, in both these can be used in the delegation of responsibility to collaborating agents – often subordinates.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Here, for example, for the strategic objective that an effective arms embargo must be in place, we see (one of) the operational objectives it is broken down into is establishing the </a:t>
            </a:r>
            <a:r>
              <a:rPr lang="en-US" b="1" baseline="0" dirty="0" smtClean="0"/>
              <a:t>maritime</a:t>
            </a:r>
            <a:r>
              <a:rPr lang="en-US" baseline="0" dirty="0" smtClean="0"/>
              <a:t>  component of this embargo.</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r>
              <a:rPr lang="en-US" dirty="0" smtClean="0"/>
              <a:t>In</a:t>
            </a:r>
            <a:r>
              <a:rPr lang="en-US" baseline="0" dirty="0" smtClean="0"/>
              <a:t> this </a:t>
            </a:r>
            <a:r>
              <a:rPr lang="en-US" baseline="0" dirty="0" err="1" smtClean="0"/>
              <a:t>visualisation</a:t>
            </a:r>
            <a:r>
              <a:rPr lang="en-US" baseline="0" dirty="0" smtClean="0"/>
              <a:t> of the model ,owner is depicted by </a:t>
            </a:r>
            <a:r>
              <a:rPr lang="en-US" baseline="0" dirty="0" err="1" smtClean="0"/>
              <a:t>colour</a:t>
            </a:r>
            <a:endParaRPr lang="en-US" baseline="0" dirty="0" smtClean="0"/>
          </a:p>
          <a:p>
            <a:r>
              <a:rPr lang="en-US" baseline="0" dirty="0" smtClean="0"/>
              <a:t>	- command level an objective exists at it implied by the command level at which its owner exists</a:t>
            </a:r>
          </a:p>
          <a:p>
            <a:endParaRPr lang="en-US" dirty="0" smtClean="0"/>
          </a:p>
          <a:p>
            <a:r>
              <a:rPr lang="en-US" dirty="0" smtClean="0"/>
              <a:t>Precise meaning of end date:</a:t>
            </a:r>
          </a:p>
          <a:p>
            <a:r>
              <a:rPr lang="en-US" dirty="0" smtClean="0"/>
              <a:t>	can objectives be completed before this date without </a:t>
            </a:r>
            <a:r>
              <a:rPr lang="en-US" dirty="0" err="1" smtClean="0"/>
              <a:t>vialoating</a:t>
            </a:r>
            <a:r>
              <a:rPr lang="en-US" dirty="0" smtClean="0"/>
              <a:t> the plan?</a:t>
            </a:r>
          </a:p>
          <a:p>
            <a:r>
              <a:rPr lang="en-US" dirty="0" smtClean="0"/>
              <a:t>	For how long after this date should</a:t>
            </a:r>
            <a:r>
              <a:rPr lang="en-US" baseline="0" dirty="0" smtClean="0"/>
              <a:t> the objective be maintained? Until the end of the operation?</a:t>
            </a:r>
          </a:p>
          <a:p>
            <a:endParaRPr lang="en-US" baseline="0" dirty="0" smtClean="0"/>
          </a:p>
        </p:txBody>
      </p:sp>
      <p:sp>
        <p:nvSpPr>
          <p:cNvPr id="4" name="Slide Number Placeholder 3"/>
          <p:cNvSpPr>
            <a:spLocks noGrp="1"/>
          </p:cNvSpPr>
          <p:nvPr>
            <p:ph type="sldNum" sz="quarter" idx="10"/>
          </p:nvPr>
        </p:nvSpPr>
        <p:spPr/>
        <p:txBody>
          <a:bodyPr/>
          <a:lstStyle/>
          <a:p>
            <a:fld id="{EF75A94D-6B9D-AE4F-B66D-8CF2BF306EA6}" type="slidenum">
              <a:rPr lang="en-US" smtClean="0"/>
              <a:t>9</a:t>
            </a:fld>
            <a:endParaRPr lang="en-US"/>
          </a:p>
        </p:txBody>
      </p:sp>
    </p:spTree>
    <p:extLst>
      <p:ext uri="{BB962C8B-B14F-4D97-AF65-F5344CB8AC3E}">
        <p14:creationId xmlns:p14="http://schemas.microsoft.com/office/powerpoint/2010/main" val="1373001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Explore some of the issues that perhaps arise due to the tensions between the pragmatic approach of TOPFAS and generic approach of CPM.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No obvious CPM analogue for some attributes held by TOPFAS objectives: e.g. </a:t>
            </a:r>
            <a:r>
              <a:rPr lang="en-US" i="1" dirty="0" smtClean="0"/>
              <a:t>Acceptability, Feasibility, Suitability:</a:t>
            </a:r>
          </a:p>
          <a:p>
            <a:pPr marL="0" marR="0" lvl="1" indent="0" algn="l" defTabSz="457200" rtl="0" eaLnBrk="1" fontAlgn="auto" latinLnBrk="0" hangingPunct="1">
              <a:lnSpc>
                <a:spcPct val="100000"/>
              </a:lnSpc>
              <a:spcBef>
                <a:spcPts val="0"/>
              </a:spcBef>
              <a:spcAft>
                <a:spcPts val="0"/>
              </a:spcAft>
              <a:buClrTx/>
              <a:buSzTx/>
              <a:buFontTx/>
              <a:buNone/>
              <a:tabLst/>
              <a:defRPr/>
            </a:pPr>
            <a:r>
              <a:rPr lang="en-US" i="1" dirty="0" smtClean="0"/>
              <a:t>	</a:t>
            </a:r>
            <a:r>
              <a:rPr lang="en-US" i="0" dirty="0" smtClean="0"/>
              <a:t>Firstly</a:t>
            </a:r>
            <a:r>
              <a:rPr lang="en-US" i="0" baseline="0" dirty="0" smtClean="0"/>
              <a:t> we have to understand the significance of these attributes to objectives in a TOPFAS plan.</a:t>
            </a:r>
          </a:p>
          <a:p>
            <a:pPr marL="0" marR="0" lvl="1" indent="0" algn="l" defTabSz="457200" rtl="0" eaLnBrk="1" fontAlgn="auto" latinLnBrk="0" hangingPunct="1">
              <a:lnSpc>
                <a:spcPct val="100000"/>
              </a:lnSpc>
              <a:spcBef>
                <a:spcPts val="0"/>
              </a:spcBef>
              <a:spcAft>
                <a:spcPts val="0"/>
              </a:spcAft>
              <a:buClrTx/>
              <a:buSzTx/>
              <a:buFontTx/>
              <a:buNone/>
              <a:tabLst/>
              <a:defRPr/>
            </a:pPr>
            <a:r>
              <a:rPr lang="en-US" i="0" baseline="0" dirty="0" smtClean="0"/>
              <a:t>	In other words, answer the question: it ever necessary or desirable  to capture infeasible, unsuitable or unacceptable Objectives in a plan?</a:t>
            </a:r>
          </a:p>
          <a:p>
            <a:pPr marL="0" marR="0" lvl="1" indent="0" algn="l" defTabSz="457200" rtl="0" eaLnBrk="1" fontAlgn="auto" latinLnBrk="0" hangingPunct="1">
              <a:lnSpc>
                <a:spcPct val="100000"/>
              </a:lnSpc>
              <a:spcBef>
                <a:spcPts val="0"/>
              </a:spcBef>
              <a:spcAft>
                <a:spcPts val="0"/>
              </a:spcAft>
              <a:buClrTx/>
              <a:buSzTx/>
              <a:buFontTx/>
              <a:buNone/>
              <a:tabLst/>
              <a:defRPr/>
            </a:pPr>
            <a:r>
              <a:rPr lang="en-US" i="0" baseline="0" dirty="0" smtClean="0"/>
              <a:t>	If this is the case, further work might identify existing CPM vocabulary possible to fully capture their meaning.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i="0" baseline="0" dirty="0" smtClean="0"/>
              <a:t>	Or, these attributes may point to an area in which CPM vocabulary is deficient for capturing these facets of Objectives</a:t>
            </a:r>
            <a:r>
              <a:rPr lang="en-US" i="0" baseline="0" dirty="0" smtClean="0"/>
              <a:t>– and,</a:t>
            </a:r>
            <a:r>
              <a:rPr lang="en-US" i="0" baseline="0" dirty="0" smtClean="0"/>
              <a:t> as a consequence we may decide that an extension of CPM vocabulary is necessary.</a:t>
            </a: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However, there are some notable differences. In particular, is the kinds of temporal information they can have associated with them.</a:t>
            </a: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Specifies the permissible time intervals during which the owner desires this world state to hold (i.e. </a:t>
            </a:r>
            <a:r>
              <a:rPr lang="en-US" i="1" dirty="0" smtClean="0"/>
              <a:t>“be the case”</a:t>
            </a:r>
            <a:r>
              <a:rPr lang="en-US" dirty="0" smtClean="0"/>
              <a:t>).</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is an example, we believe, of a one-to-one mapping that exists between the two models. However, of course it won’t always be this simple.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Actual duration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These are temporal constraints </a:t>
            </a:r>
            <a:r>
              <a:rPr lang="en-US" baseline="0" dirty="0" smtClean="0"/>
              <a:t>–</a:t>
            </a:r>
            <a:r>
              <a:rPr lang="en-US" baseline="0" dirty="0" smtClean="0"/>
              <a:t> made concrete by subordinates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Sure this will look familiar to many of you</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Standard representation of temporal constraints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“just in time” heuristic </a:t>
            </a:r>
            <a:r>
              <a:rPr lang="en-US" baseline="0" dirty="0" err="1" smtClean="0"/>
              <a:t>etc</a:t>
            </a:r>
            <a:r>
              <a:rPr lang="en-US" baseline="0" dirty="0" smtClean="0"/>
              <a:t> </a:t>
            </a:r>
            <a:r>
              <a:rPr lang="en-US" baseline="0" dirty="0" err="1" smtClean="0"/>
              <a:t>etc</a:t>
            </a:r>
            <a:endParaRPr lang="en-US" dirty="0" smtClean="0"/>
          </a:p>
          <a:p>
            <a:endParaRPr lang="en-US" dirty="0" smtClean="0"/>
          </a:p>
          <a:p>
            <a:endParaRPr lang="en-US" dirty="0" smtClean="0"/>
          </a:p>
          <a:p>
            <a:endParaRPr lang="en-US" dirty="0" smtClean="0"/>
          </a:p>
          <a:p>
            <a:endParaRPr lang="en-US" dirty="0" smtClean="0"/>
          </a:p>
          <a:p>
            <a:r>
              <a:rPr lang="en-US" dirty="0" smtClean="0"/>
              <a:t>Precise meaning of end date:</a:t>
            </a:r>
          </a:p>
          <a:p>
            <a:r>
              <a:rPr lang="en-US" dirty="0" smtClean="0"/>
              <a:t>	can objectives be completed before this date without </a:t>
            </a:r>
            <a:r>
              <a:rPr lang="en-US" dirty="0" err="1" smtClean="0"/>
              <a:t>vialoating</a:t>
            </a:r>
            <a:r>
              <a:rPr lang="en-US" dirty="0" smtClean="0"/>
              <a:t> the plan?</a:t>
            </a:r>
          </a:p>
          <a:p>
            <a:r>
              <a:rPr lang="en-US" dirty="0" smtClean="0"/>
              <a:t>	For how long after this date should</a:t>
            </a:r>
            <a:r>
              <a:rPr lang="en-US" baseline="0" dirty="0" smtClean="0"/>
              <a:t> the objective be maintained? Until the end of the operation?</a:t>
            </a:r>
          </a:p>
          <a:p>
            <a:endParaRPr lang="en-US" dirty="0" smtClean="0"/>
          </a:p>
          <a:p>
            <a:endParaRPr lang="en-US" dirty="0" smtClean="0"/>
          </a:p>
          <a:p>
            <a:r>
              <a:rPr lang="en-US" dirty="0" smtClean="0"/>
              <a:t>Temporal </a:t>
            </a:r>
            <a:r>
              <a:rPr lang="en-US" dirty="0" err="1" smtClean="0"/>
              <a:t>propogation</a:t>
            </a:r>
            <a:r>
              <a:rPr lang="en-US" baseline="0" dirty="0" smtClean="0"/>
              <a:t> rules</a:t>
            </a:r>
          </a:p>
          <a:p>
            <a:r>
              <a:rPr lang="en-US" baseline="0" dirty="0" smtClean="0"/>
              <a:t>	CPM example: </a:t>
            </a:r>
          </a:p>
          <a:p>
            <a:r>
              <a:rPr lang="en-US" baseline="0" dirty="0" smtClean="0"/>
              <a:t>	- need to ensure same conclusions are drawn by both models</a:t>
            </a:r>
            <a:endParaRPr lang="en-US" dirty="0"/>
          </a:p>
        </p:txBody>
      </p:sp>
      <p:sp>
        <p:nvSpPr>
          <p:cNvPr id="4" name="Slide Number Placeholder 3"/>
          <p:cNvSpPr>
            <a:spLocks noGrp="1"/>
          </p:cNvSpPr>
          <p:nvPr>
            <p:ph type="sldNum" sz="quarter" idx="10"/>
          </p:nvPr>
        </p:nvSpPr>
        <p:spPr/>
        <p:txBody>
          <a:bodyPr/>
          <a:lstStyle/>
          <a:p>
            <a:fld id="{EF75A94D-6B9D-AE4F-B66D-8CF2BF306EA6}" type="slidenum">
              <a:rPr lang="en-US" smtClean="0"/>
              <a:t>10</a:t>
            </a:fld>
            <a:endParaRPr lang="en-US"/>
          </a:p>
        </p:txBody>
      </p:sp>
    </p:spTree>
    <p:extLst>
      <p:ext uri="{BB962C8B-B14F-4D97-AF65-F5344CB8AC3E}">
        <p14:creationId xmlns:p14="http://schemas.microsoft.com/office/powerpoint/2010/main" val="3337475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x-none"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12/02/2012</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12/02/2012</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12/02/2012</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t>12/02/2012</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x-none"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12/02/2012</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t>12/02/2012</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12/02/2012</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12/02/2012</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12/02/2012</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x-none"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12/02/2012</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x-none"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12/02/2012</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55524"/>
          </a:xfrm>
          <a:prstGeom prst="rect">
            <a:avLst/>
          </a:prstGeom>
        </p:spPr>
        <p:txBody>
          <a:bodyPr vert="horz" lIns="91440" tIns="45720" rIns="91440" bIns="45720" rtlCol="0" anchor="b">
            <a:noAutofit/>
          </a:bodyPr>
          <a:lstStyle/>
          <a:p>
            <a:r>
              <a:rPr lang="x-none"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t>12/02/2012</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usukita.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3137301"/>
          </a:xfrm>
        </p:spPr>
        <p:txBody>
          <a:bodyPr/>
          <a:lstStyle/>
          <a:p>
            <a:r>
              <a:rPr lang="en-US" sz="3600" b="1" dirty="0" smtClean="0"/>
              <a:t>An Interoperable Framework for Distributed Coalition Planning</a:t>
            </a:r>
            <a:r>
              <a:rPr lang="en-US" sz="3600" dirty="0"/>
              <a:t/>
            </a:r>
            <a:br>
              <a:rPr lang="en-US" sz="3600" dirty="0"/>
            </a:br>
            <a:r>
              <a:rPr lang="en-US" sz="3600" dirty="0" smtClean="0"/>
              <a:t/>
            </a:r>
            <a:br>
              <a:rPr lang="en-US" sz="3600" dirty="0" smtClean="0"/>
            </a:br>
            <a:r>
              <a:rPr lang="en-US" sz="2800" dirty="0" smtClean="0"/>
              <a:t>The Collaborative Planning Model</a:t>
            </a:r>
            <a:endParaRPr lang="en-US" sz="3600" dirty="0"/>
          </a:p>
        </p:txBody>
      </p:sp>
      <p:sp>
        <p:nvSpPr>
          <p:cNvPr id="3" name="Subtitle 2"/>
          <p:cNvSpPr>
            <a:spLocks noGrp="1"/>
          </p:cNvSpPr>
          <p:nvPr>
            <p:ph type="subTitle" idx="1"/>
          </p:nvPr>
        </p:nvSpPr>
        <p:spPr/>
        <p:txBody>
          <a:bodyPr>
            <a:normAutofit fontScale="77500" lnSpcReduction="20000"/>
          </a:bodyPr>
          <a:lstStyle/>
          <a:p>
            <a:r>
              <a:rPr lang="en-US" b="1" dirty="0" smtClean="0"/>
              <a:t>KSCO, 15</a:t>
            </a:r>
            <a:r>
              <a:rPr lang="en-US" b="1" baseline="30000" dirty="0" smtClean="0"/>
              <a:t>th</a:t>
            </a:r>
            <a:r>
              <a:rPr lang="en-US" b="1" dirty="0" smtClean="0"/>
              <a:t> February 2012</a:t>
            </a:r>
          </a:p>
          <a:p>
            <a:endParaRPr lang="en-US" dirty="0" smtClean="0"/>
          </a:p>
          <a:p>
            <a:r>
              <a:rPr lang="en-US" dirty="0"/>
              <a:t>Tom Klapiscak, John Ibbotson, David Mott, </a:t>
            </a:r>
            <a:endParaRPr lang="en-US" dirty="0" smtClean="0"/>
          </a:p>
          <a:p>
            <a:r>
              <a:rPr lang="en-US" dirty="0" smtClean="0"/>
              <a:t>Dave </a:t>
            </a:r>
            <a:r>
              <a:rPr lang="en-US" dirty="0"/>
              <a:t>Braines</a:t>
            </a:r>
            <a:r>
              <a:rPr lang="en-US" dirty="0" smtClean="0"/>
              <a:t>, Jitu Patel</a:t>
            </a:r>
            <a:endParaRPr lang="en-US" dirty="0"/>
          </a:p>
        </p:txBody>
      </p:sp>
      <p:sp>
        <p:nvSpPr>
          <p:cNvPr id="4" name="TextBox 3"/>
          <p:cNvSpPr txBox="1"/>
          <p:nvPr/>
        </p:nvSpPr>
        <p:spPr>
          <a:xfrm>
            <a:off x="1269961" y="438282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42523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idx="1"/>
          </p:nvPr>
        </p:nvSpPr>
        <p:spPr>
          <a:xfrm>
            <a:off x="457200" y="1240584"/>
            <a:ext cx="8117846" cy="28725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t>Some Issues</a:t>
            </a:r>
          </a:p>
          <a:p>
            <a:pPr lvl="1"/>
            <a:r>
              <a:rPr lang="en-US" dirty="0" smtClean="0"/>
              <a:t>No obvious CPM analogue for some attributes held by TOPFAS objectives: e.g. </a:t>
            </a:r>
            <a:r>
              <a:rPr lang="en-US" i="1" dirty="0" smtClean="0"/>
              <a:t>Acceptability, Feasibility, Suitability</a:t>
            </a:r>
            <a:endParaRPr lang="en-US" dirty="0" smtClean="0"/>
          </a:p>
          <a:p>
            <a:pPr lvl="1"/>
            <a:r>
              <a:rPr lang="en-US" dirty="0" smtClean="0"/>
              <a:t>Notable difference in expressed temporal attributes:</a:t>
            </a:r>
          </a:p>
          <a:p>
            <a:pPr lvl="2"/>
            <a:r>
              <a:rPr lang="en-US" dirty="0" smtClean="0"/>
              <a:t>CPM permissible </a:t>
            </a:r>
            <a:r>
              <a:rPr lang="en-US" b="1" dirty="0" smtClean="0"/>
              <a:t>intervals</a:t>
            </a:r>
            <a:r>
              <a:rPr lang="en-US" dirty="0" smtClean="0"/>
              <a:t> vs. TOPFAS “end date” </a:t>
            </a:r>
            <a:r>
              <a:rPr lang="en-US" b="1" dirty="0" smtClean="0"/>
              <a:t>instant.</a:t>
            </a:r>
          </a:p>
          <a:p>
            <a:pPr lvl="2"/>
            <a:r>
              <a:rPr lang="en-US" dirty="0" smtClean="0"/>
              <a:t>What is the precise meaning of ”end date”</a:t>
            </a:r>
            <a:r>
              <a:rPr lang="en-US" i="1" dirty="0" smtClean="0"/>
              <a:t>?</a:t>
            </a:r>
          </a:p>
          <a:p>
            <a:pPr lvl="2"/>
            <a:r>
              <a:rPr lang="en-US" dirty="0" smtClean="0"/>
              <a:t>The mapping must ensure temporal implications of the CPM model are aligned with those of TOPFAS</a:t>
            </a:r>
          </a:p>
        </p:txBody>
      </p:sp>
      <p:pic>
        <p:nvPicPr>
          <p:cNvPr id="5" name="Picture 4"/>
          <p:cNvPicPr>
            <a:picLocks noChangeAspect="1"/>
          </p:cNvPicPr>
          <p:nvPr/>
        </p:nvPicPr>
        <p:blipFill>
          <a:blip r:embed="rId3"/>
          <a:stretch>
            <a:fillRect/>
          </a:stretch>
        </p:blipFill>
        <p:spPr>
          <a:xfrm>
            <a:off x="363214" y="4207447"/>
            <a:ext cx="8323586" cy="2534543"/>
          </a:xfrm>
          <a:prstGeom prst="rect">
            <a:avLst/>
          </a:prstGeom>
        </p:spPr>
      </p:pic>
      <p:sp>
        <p:nvSpPr>
          <p:cNvPr id="6" name="Title 5"/>
          <p:cNvSpPr>
            <a:spLocks noGrp="1"/>
          </p:cNvSpPr>
          <p:nvPr>
            <p:ph type="title"/>
          </p:nvPr>
        </p:nvSpPr>
        <p:spPr>
          <a:xfrm>
            <a:off x="168579" y="0"/>
            <a:ext cx="8788579" cy="955524"/>
          </a:xfrm>
        </p:spPr>
        <p:txBody>
          <a:bodyPr/>
          <a:lstStyle/>
          <a:p>
            <a:r>
              <a:rPr lang="en-US" sz="4800" b="1" dirty="0">
                <a:solidFill>
                  <a:srgbClr val="E68422"/>
                </a:solidFill>
                <a:latin typeface="Courier"/>
                <a:cs typeface="Courier"/>
              </a:rPr>
              <a:t>Objective</a:t>
            </a:r>
            <a:r>
              <a:rPr lang="en-US" sz="4800" b="1" dirty="0"/>
              <a:t>-</a:t>
            </a:r>
            <a:r>
              <a:rPr lang="en-US" sz="4800" b="1" dirty="0">
                <a:solidFill>
                  <a:schemeClr val="accent3"/>
                </a:solidFill>
                <a:latin typeface="Courier"/>
                <a:cs typeface="Courier"/>
              </a:rPr>
              <a:t>Goal</a:t>
            </a:r>
            <a:r>
              <a:rPr lang="en-US" sz="4800" b="1" dirty="0"/>
              <a:t> </a:t>
            </a:r>
            <a:r>
              <a:rPr lang="en-US" sz="4800" b="1" dirty="0" smtClean="0"/>
              <a:t>Mapping</a:t>
            </a:r>
            <a:endParaRPr lang="en-US" sz="4800" dirty="0"/>
          </a:p>
        </p:txBody>
      </p:sp>
    </p:spTree>
    <p:extLst>
      <p:ext uri="{BB962C8B-B14F-4D97-AF65-F5344CB8AC3E}">
        <p14:creationId xmlns:p14="http://schemas.microsoft.com/office/powerpoint/2010/main" val="3368367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4000" y="0"/>
            <a:ext cx="8632682" cy="6858000"/>
          </a:xfrm>
          <a:prstGeom prst="rect">
            <a:avLst/>
          </a:prstGeom>
        </p:spPr>
      </p:pic>
      <p:sp>
        <p:nvSpPr>
          <p:cNvPr id="2" name="Title 1"/>
          <p:cNvSpPr>
            <a:spLocks noGrp="1"/>
          </p:cNvSpPr>
          <p:nvPr>
            <p:ph type="title"/>
          </p:nvPr>
        </p:nvSpPr>
        <p:spPr>
          <a:xfrm>
            <a:off x="105144" y="179806"/>
            <a:ext cx="4794881" cy="651805"/>
          </a:xfrm>
        </p:spPr>
        <p:txBody>
          <a:bodyPr/>
          <a:lstStyle/>
          <a:p>
            <a:r>
              <a:rPr lang="en-US" sz="2400" dirty="0" smtClean="0"/>
              <a:t>Example plan: CPM Visualisation</a:t>
            </a:r>
            <a:endParaRPr lang="en-US" sz="2400" dirty="0"/>
          </a:p>
        </p:txBody>
      </p:sp>
    </p:spTree>
    <p:extLst>
      <p:ext uri="{BB962C8B-B14F-4D97-AF65-F5344CB8AC3E}">
        <p14:creationId xmlns:p14="http://schemas.microsoft.com/office/powerpoint/2010/main" val="3812822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44" y="179806"/>
            <a:ext cx="4794881" cy="651805"/>
          </a:xfrm>
        </p:spPr>
        <p:txBody>
          <a:bodyPr/>
          <a:lstStyle/>
          <a:p>
            <a:r>
              <a:rPr lang="en-US" sz="2400" dirty="0" smtClean="0"/>
              <a:t>Example plan: CPM Visualisation</a:t>
            </a:r>
            <a:endParaRPr lang="en-US" sz="2400" dirty="0"/>
          </a:p>
        </p:txBody>
      </p:sp>
      <p:pic>
        <p:nvPicPr>
          <p:cNvPr id="4" name="Picture 3"/>
          <p:cNvPicPr>
            <a:picLocks noChangeAspect="1"/>
          </p:cNvPicPr>
          <p:nvPr/>
        </p:nvPicPr>
        <p:blipFill>
          <a:blip r:embed="rId3"/>
          <a:stretch>
            <a:fillRect/>
          </a:stretch>
        </p:blipFill>
        <p:spPr>
          <a:xfrm>
            <a:off x="254000" y="0"/>
            <a:ext cx="8632682" cy="6858000"/>
          </a:xfrm>
          <a:prstGeom prst="rect">
            <a:avLst/>
          </a:prstGeom>
        </p:spPr>
      </p:pic>
    </p:spTree>
    <p:extLst>
      <p:ext uri="{BB962C8B-B14F-4D97-AF65-F5344CB8AC3E}">
        <p14:creationId xmlns:p14="http://schemas.microsoft.com/office/powerpoint/2010/main" val="558311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lnSpcReduction="10000"/>
          </a:bodyPr>
          <a:lstStyle/>
          <a:p>
            <a:r>
              <a:rPr lang="en-US" dirty="0" smtClean="0"/>
              <a:t>Identify suitable CPM analogues for more TOPFAS OPT vocabulary</a:t>
            </a:r>
          </a:p>
          <a:p>
            <a:endParaRPr lang="en-US" dirty="0" smtClean="0"/>
          </a:p>
          <a:p>
            <a:r>
              <a:rPr lang="en-US" dirty="0" smtClean="0"/>
              <a:t>Validation of proposed mappings is needed</a:t>
            </a:r>
          </a:p>
          <a:p>
            <a:pPr lvl="1"/>
            <a:r>
              <a:rPr lang="en-US" dirty="0" smtClean="0"/>
              <a:t>Qualitative: E.g. SME review</a:t>
            </a:r>
          </a:p>
          <a:p>
            <a:pPr lvl="1"/>
            <a:r>
              <a:rPr lang="en-US" dirty="0" smtClean="0"/>
              <a:t>Quantitative: E.g. (Semi-)formal verification techniques</a:t>
            </a:r>
          </a:p>
          <a:p>
            <a:pPr lvl="1"/>
            <a:endParaRPr lang="en-US" dirty="0" smtClean="0"/>
          </a:p>
          <a:p>
            <a:r>
              <a:rPr lang="en-US" dirty="0" smtClean="0"/>
              <a:t>Demonstration of proof of concept implementation: 14</a:t>
            </a:r>
            <a:r>
              <a:rPr lang="en-US" baseline="30000" dirty="0" smtClean="0"/>
              <a:t>th</a:t>
            </a:r>
            <a:r>
              <a:rPr lang="en-US" dirty="0" smtClean="0"/>
              <a:t> March 2012</a:t>
            </a:r>
          </a:p>
          <a:p>
            <a:endParaRPr lang="en-US" dirty="0" smtClean="0"/>
          </a:p>
          <a:p>
            <a:r>
              <a:rPr lang="en-US" dirty="0" smtClean="0"/>
              <a:t>Demonstration of final implementation: Summer 2012</a:t>
            </a:r>
            <a:endParaRPr lang="en-US" dirty="0"/>
          </a:p>
        </p:txBody>
      </p:sp>
    </p:spTree>
    <p:extLst>
      <p:ext uri="{BB962C8B-B14F-4D97-AF65-F5344CB8AC3E}">
        <p14:creationId xmlns:p14="http://schemas.microsoft.com/office/powerpoint/2010/main" val="2784925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solidFill>
                  <a:schemeClr val="accent1"/>
                </a:solidFill>
                <a:latin typeface="Capitals"/>
                <a:cs typeface="Capitals"/>
              </a:rPr>
              <a:t>[1]</a:t>
            </a:r>
            <a:r>
              <a:rPr lang="en-US" dirty="0"/>
              <a:t> “Allied Command Operations Planning Directive COPD Interim V1.0”, 17 December 2010. </a:t>
            </a:r>
            <a:endParaRPr lang="en-US" dirty="0" smtClean="0"/>
          </a:p>
          <a:p>
            <a:r>
              <a:rPr lang="en-US" dirty="0" smtClean="0">
                <a:solidFill>
                  <a:schemeClr val="accent1"/>
                </a:solidFill>
                <a:latin typeface="Capitals"/>
                <a:cs typeface="Capitals"/>
              </a:rPr>
              <a:t>[2]</a:t>
            </a:r>
            <a:r>
              <a:rPr lang="en-US" dirty="0" smtClean="0"/>
              <a:t> Mott</a:t>
            </a:r>
            <a:r>
              <a:rPr lang="en-US" dirty="0"/>
              <a:t>, D. “CPM: Visual Guide to the CPM v3”, https://</a:t>
            </a:r>
            <a:r>
              <a:rPr lang="en-US" dirty="0" err="1"/>
              <a:t>www.usukitacs.com</a:t>
            </a:r>
            <a:r>
              <a:rPr lang="en-US" dirty="0"/>
              <a:t>/node/1712, 2011 </a:t>
            </a:r>
            <a:endParaRPr lang="en-US" dirty="0" smtClean="0"/>
          </a:p>
          <a:p>
            <a:r>
              <a:rPr lang="en-US" dirty="0" smtClean="0">
                <a:solidFill>
                  <a:schemeClr val="accent1"/>
                </a:solidFill>
                <a:latin typeface="Capitals"/>
                <a:cs typeface="Capitals"/>
              </a:rPr>
              <a:t>[3]</a:t>
            </a:r>
            <a:r>
              <a:rPr lang="en-US" dirty="0" smtClean="0"/>
              <a:t> Gil, Y and Blythe, J. “PLANET: A Shareable and Reusable Ontology for Representing Plans”, 2000, http://</a:t>
            </a:r>
            <a:r>
              <a:rPr lang="en-US" dirty="0" err="1" smtClean="0"/>
              <a:t>citeseer.ist.psu.edu</a:t>
            </a:r>
            <a:r>
              <a:rPr lang="en-US" dirty="0" smtClean="0"/>
              <a:t>/421975.html</a:t>
            </a:r>
          </a:p>
          <a:p>
            <a:r>
              <a:rPr lang="en-US" dirty="0" smtClean="0">
                <a:solidFill>
                  <a:schemeClr val="accent1"/>
                </a:solidFill>
                <a:latin typeface="Capitals"/>
                <a:cs typeface="Capitals"/>
              </a:rPr>
              <a:t>[4]</a:t>
            </a:r>
            <a:r>
              <a:rPr lang="en-US" dirty="0" smtClean="0"/>
              <a:t> Tate, A. “Representing Plans as a Set of Constraints </a:t>
            </a:r>
            <a:r>
              <a:rPr lang="en-US" dirty="0" smtClean="0"/>
              <a:t>–</a:t>
            </a:r>
            <a:r>
              <a:rPr lang="en-US" dirty="0" smtClean="0"/>
              <a:t> The &lt;I-N-O-V-A&gt; Model. In proceedings of the 3</a:t>
            </a:r>
            <a:r>
              <a:rPr lang="en-US" baseline="30000" dirty="0" smtClean="0"/>
              <a:t>rd</a:t>
            </a:r>
            <a:r>
              <a:rPr lang="en-US" dirty="0" smtClean="0"/>
              <a:t> International Conference on Artificial Intelligence Planning Systems, 1996</a:t>
            </a:r>
          </a:p>
          <a:p>
            <a:r>
              <a:rPr lang="en-US" dirty="0" smtClean="0">
                <a:solidFill>
                  <a:schemeClr val="accent1"/>
                </a:solidFill>
                <a:latin typeface="Capitals"/>
                <a:cs typeface="Capitals"/>
              </a:rPr>
              <a:t>[5]</a:t>
            </a:r>
            <a:r>
              <a:rPr lang="en-US" dirty="0" smtClean="0"/>
              <a:t> Dorneich, M.C., Mott, D., Bahrami, A., Yuan, J., Smart, A. “Evaluation of Shared Representation to Support Collaborative Multilevel Planning”, Technical Report, See </a:t>
            </a:r>
            <a:r>
              <a:rPr lang="en-US" dirty="0" smtClean="0">
                <a:hlinkClick r:id="rId3"/>
              </a:rPr>
              <a:t>http://usukita.org</a:t>
            </a:r>
            <a:endParaRPr lang="en-US" dirty="0" smtClean="0"/>
          </a:p>
          <a:p>
            <a:r>
              <a:rPr lang="en-US" dirty="0" smtClean="0">
                <a:solidFill>
                  <a:schemeClr val="accent1"/>
                </a:solidFill>
                <a:latin typeface="Capitals"/>
                <a:cs typeface="Capitals"/>
              </a:rPr>
              <a:t>[6]</a:t>
            </a:r>
            <a:r>
              <a:rPr lang="en-US" dirty="0" smtClean="0"/>
              <a:t> Michael C. Dorneich, David Mott, Ali Bahrami,  John A. Allen, Jitu Patel and Cheryl Giammanco “Lessons Learned from an Evaluation of a Shared Representation to Support Collaborative Planning”</a:t>
            </a:r>
          </a:p>
          <a:p>
            <a:r>
              <a:rPr lang="en-US" dirty="0" smtClean="0">
                <a:solidFill>
                  <a:schemeClr val="accent1"/>
                </a:solidFill>
                <a:latin typeface="Capitals"/>
                <a:cs typeface="Capitals"/>
              </a:rPr>
              <a:t>[7]</a:t>
            </a:r>
            <a:r>
              <a:rPr lang="en-US" dirty="0" smtClean="0"/>
              <a:t> Dorneich</a:t>
            </a:r>
            <a:r>
              <a:rPr lang="en-US" dirty="0"/>
              <a:t>, M.C., Mott, D., Bahrami, A</a:t>
            </a:r>
            <a:r>
              <a:rPr lang="en-US" dirty="0" smtClean="0"/>
              <a:t>., Patel, J., and Giammanco, C. “Evaluation of a Shared Representation to Support Collaborative, Distributed, Coalition, Multilevel Planning”, The 5</a:t>
            </a:r>
            <a:r>
              <a:rPr lang="en-US" baseline="30000" dirty="0" smtClean="0"/>
              <a:t>th</a:t>
            </a:r>
            <a:r>
              <a:rPr lang="en-US" dirty="0" smtClean="0"/>
              <a:t> Annual Conference of the International Technology Alliance, Maryland,</a:t>
            </a:r>
            <a:r>
              <a:rPr lang="en-US" dirty="0"/>
              <a:t> </a:t>
            </a:r>
            <a:r>
              <a:rPr lang="en-US" dirty="0" smtClean="0"/>
              <a:t>US, August 2011</a:t>
            </a:r>
          </a:p>
          <a:p>
            <a:endParaRPr lang="en-US" dirty="0" smtClean="0"/>
          </a:p>
          <a:p>
            <a:endParaRPr lang="en-US" dirty="0"/>
          </a:p>
        </p:txBody>
      </p:sp>
    </p:spTree>
    <p:extLst>
      <p:ext uri="{BB962C8B-B14F-4D97-AF65-F5344CB8AC3E}">
        <p14:creationId xmlns:p14="http://schemas.microsoft.com/office/powerpoint/2010/main" val="14302071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6" name="Content Placeholder 5"/>
          <p:cNvSpPr>
            <a:spLocks noGrp="1"/>
          </p:cNvSpPr>
          <p:nvPr>
            <p:ph idx="1"/>
          </p:nvPr>
        </p:nvSpPr>
        <p:spPr>
          <a:xfrm>
            <a:off x="457200" y="1600200"/>
            <a:ext cx="8229600" cy="4525963"/>
          </a:xfrm>
        </p:spPr>
        <p:txBody>
          <a:bodyPr>
            <a:normAutofit fontScale="92500" lnSpcReduction="20000"/>
          </a:bodyPr>
          <a:lstStyle/>
          <a:p>
            <a:r>
              <a:rPr lang="en-US" dirty="0" smtClean="0"/>
              <a:t>Effective coalition planning requires that </a:t>
            </a:r>
            <a:r>
              <a:rPr lang="en-US" b="1" dirty="0" smtClean="0"/>
              <a:t>distributed</a:t>
            </a:r>
            <a:r>
              <a:rPr lang="en-US" dirty="0"/>
              <a:t> </a:t>
            </a:r>
            <a:r>
              <a:rPr lang="en-US" dirty="0" smtClean="0"/>
              <a:t>human teams working in </a:t>
            </a:r>
            <a:r>
              <a:rPr lang="en-US" b="1" dirty="0" smtClean="0"/>
              <a:t>specialised</a:t>
            </a:r>
            <a:r>
              <a:rPr lang="en-US" dirty="0" smtClean="0"/>
              <a:t> functional areas maintain </a:t>
            </a:r>
            <a:r>
              <a:rPr lang="en-US" b="1" dirty="0" smtClean="0"/>
              <a:t>shared understanding.</a:t>
            </a:r>
          </a:p>
          <a:p>
            <a:endParaRPr lang="en-US" dirty="0" smtClean="0"/>
          </a:p>
          <a:p>
            <a:r>
              <a:rPr lang="en-US" dirty="0" smtClean="0"/>
              <a:t>Various specialist software tools are used to support planning within planning cells. However, these distinct tools do not </a:t>
            </a:r>
            <a:r>
              <a:rPr lang="en-US" b="1" dirty="0" smtClean="0"/>
              <a:t>interoperate</a:t>
            </a:r>
            <a:r>
              <a:rPr lang="en-US" dirty="0" smtClean="0"/>
              <a:t>. </a:t>
            </a:r>
          </a:p>
          <a:p>
            <a:endParaRPr lang="en-US" dirty="0"/>
          </a:p>
          <a:p>
            <a:r>
              <a:rPr lang="en-US" dirty="0" smtClean="0"/>
              <a:t>Thus, communication between teams is inefficient and lossy:</a:t>
            </a:r>
          </a:p>
          <a:p>
            <a:pPr lvl="1"/>
            <a:r>
              <a:rPr lang="en-GB" dirty="0" smtClean="0"/>
              <a:t>Static, hard-copy office documents must be interpreted and adapted manually.</a:t>
            </a:r>
          </a:p>
          <a:p>
            <a:pPr lvl="1"/>
            <a:r>
              <a:rPr lang="en-US" dirty="0" smtClean="0"/>
              <a:t>Only the outputs of planning activity are shared; intermediate steps in the planning process </a:t>
            </a:r>
            <a:r>
              <a:rPr lang="en-US" dirty="0" smtClean="0"/>
              <a:t>(</a:t>
            </a:r>
            <a:r>
              <a:rPr lang="en-US" dirty="0"/>
              <a:t>rationale, assumptions, constraints)</a:t>
            </a:r>
            <a:r>
              <a:rPr lang="en-US" dirty="0" smtClean="0"/>
              <a:t> are often omitted. </a:t>
            </a:r>
          </a:p>
          <a:p>
            <a:pPr marL="457200" lvl="1" indent="0">
              <a:buNone/>
            </a:pPr>
            <a:endParaRPr lang="en-US" dirty="0" smtClean="0"/>
          </a:p>
          <a:p>
            <a:r>
              <a:rPr lang="en-US" dirty="0" smtClean="0"/>
              <a:t>“One size fits all” tooling is not feasible.</a:t>
            </a:r>
          </a:p>
        </p:txBody>
      </p:sp>
    </p:spTree>
    <p:extLst>
      <p:ext uri="{BB962C8B-B14F-4D97-AF65-F5344CB8AC3E}">
        <p14:creationId xmlns:p14="http://schemas.microsoft.com/office/powerpoint/2010/main" val="35734503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Solution</a:t>
            </a:r>
            <a:endParaRPr lang="en-US" dirty="0"/>
          </a:p>
        </p:txBody>
      </p:sp>
      <p:sp>
        <p:nvSpPr>
          <p:cNvPr id="3" name="Content Placeholder 2"/>
          <p:cNvSpPr>
            <a:spLocks noGrp="1"/>
          </p:cNvSpPr>
          <p:nvPr>
            <p:ph idx="1"/>
          </p:nvPr>
        </p:nvSpPr>
        <p:spPr>
          <a:xfrm>
            <a:off x="457199" y="1119160"/>
            <a:ext cx="8365095" cy="2196056"/>
          </a:xfrm>
        </p:spPr>
        <p:txBody>
          <a:bodyPr>
            <a:normAutofit fontScale="77500" lnSpcReduction="20000"/>
          </a:bodyPr>
          <a:lstStyle/>
          <a:p>
            <a:r>
              <a:rPr lang="en-US" dirty="0" smtClean="0"/>
              <a:t>Adopt a shared, generic and machine-interpretable ontology for the representation &amp; communication of plans and planning processes.</a:t>
            </a:r>
            <a:endParaRPr lang="en-US" sz="1400" dirty="0" smtClean="0"/>
          </a:p>
          <a:p>
            <a:endParaRPr lang="en-US" sz="1400" dirty="0" smtClean="0"/>
          </a:p>
          <a:p>
            <a:r>
              <a:rPr lang="en-US" dirty="0" smtClean="0"/>
              <a:t>Develop mapping procedures to align the data models of bespoke tools with the shared ontology.</a:t>
            </a:r>
            <a:endParaRPr lang="en-US" sz="1400" dirty="0" smtClean="0"/>
          </a:p>
          <a:p>
            <a:endParaRPr lang="en-US" sz="1400" dirty="0" smtClean="0"/>
          </a:p>
          <a:p>
            <a:r>
              <a:rPr lang="en-US" dirty="0" smtClean="0"/>
              <a:t>Extend the shared ontology into new conceptual domains where necessary.</a:t>
            </a:r>
          </a:p>
        </p:txBody>
      </p:sp>
      <p:sp>
        <p:nvSpPr>
          <p:cNvPr id="10" name="Content Placeholder 2"/>
          <p:cNvSpPr txBox="1">
            <a:spLocks/>
          </p:cNvSpPr>
          <p:nvPr/>
        </p:nvSpPr>
        <p:spPr>
          <a:xfrm>
            <a:off x="457200" y="3648256"/>
            <a:ext cx="4508897" cy="28781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800" dirty="0" smtClean="0"/>
              <a:t>The </a:t>
            </a:r>
            <a:r>
              <a:rPr lang="en-US" sz="1800" dirty="0" smtClean="0">
                <a:solidFill>
                  <a:schemeClr val="accent3"/>
                </a:solidFill>
              </a:rPr>
              <a:t>CPM</a:t>
            </a:r>
            <a:r>
              <a:rPr lang="en-US" sz="1800" dirty="0" smtClean="0"/>
              <a:t> was designed with this purpose in mind:</a:t>
            </a:r>
          </a:p>
          <a:p>
            <a:pPr lvl="1"/>
            <a:r>
              <a:rPr lang="en-US" sz="1400" b="1" dirty="0" smtClean="0"/>
              <a:t>Formal</a:t>
            </a:r>
            <a:r>
              <a:rPr lang="en-US" sz="1400" dirty="0" smtClean="0"/>
              <a:t> specification of the semantics of planning and collaboration.</a:t>
            </a:r>
          </a:p>
          <a:p>
            <a:pPr lvl="1"/>
            <a:r>
              <a:rPr lang="en-US" sz="1400" dirty="0"/>
              <a:t>Layered design: general abstract planning concepts can be extended to cover new military domains</a:t>
            </a:r>
            <a:r>
              <a:rPr lang="en-US" sz="1400" dirty="0" smtClean="0"/>
              <a:t>.</a:t>
            </a:r>
          </a:p>
          <a:p>
            <a:pPr lvl="1"/>
            <a:r>
              <a:rPr lang="en-US" sz="1400" dirty="0"/>
              <a:t>Explicit encoding of the planning process</a:t>
            </a:r>
            <a:r>
              <a:rPr lang="en-US" sz="1400" dirty="0" smtClean="0"/>
              <a:t>.</a:t>
            </a:r>
            <a:endParaRPr lang="en-US" dirty="0" smtClean="0"/>
          </a:p>
          <a:p>
            <a:pPr lvl="1"/>
            <a:endParaRPr lang="en-US" dirty="0" smtClean="0"/>
          </a:p>
        </p:txBody>
      </p:sp>
      <p:pic>
        <p:nvPicPr>
          <p:cNvPr id="12" name="Picture 11"/>
          <p:cNvPicPr>
            <a:picLocks noChangeAspect="1"/>
          </p:cNvPicPr>
          <p:nvPr/>
        </p:nvPicPr>
        <p:blipFill>
          <a:blip r:embed="rId3"/>
          <a:stretch>
            <a:fillRect/>
          </a:stretch>
        </p:blipFill>
        <p:spPr>
          <a:xfrm>
            <a:off x="5085296" y="3670357"/>
            <a:ext cx="3425306" cy="2867989"/>
          </a:xfrm>
          <a:prstGeom prst="rect">
            <a:avLst/>
          </a:prstGeom>
        </p:spPr>
      </p:pic>
    </p:spTree>
    <p:extLst>
      <p:ext uri="{BB962C8B-B14F-4D97-AF65-F5344CB8AC3E}">
        <p14:creationId xmlns:p14="http://schemas.microsoft.com/office/powerpoint/2010/main" val="4059035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836" y="107415"/>
            <a:ext cx="8229600" cy="789820"/>
          </a:xfrm>
        </p:spPr>
        <p:txBody>
          <a:bodyPr/>
          <a:lstStyle/>
          <a:p>
            <a:r>
              <a:rPr lang="en-US" dirty="0" smtClean="0"/>
              <a:t>Origins of the CPM</a:t>
            </a:r>
            <a:endParaRPr lang="en-US" dirty="0"/>
          </a:p>
        </p:txBody>
      </p:sp>
      <p:sp>
        <p:nvSpPr>
          <p:cNvPr id="3" name="Content Placeholder 2"/>
          <p:cNvSpPr>
            <a:spLocks noGrp="1"/>
          </p:cNvSpPr>
          <p:nvPr>
            <p:ph idx="1"/>
          </p:nvPr>
        </p:nvSpPr>
        <p:spPr>
          <a:xfrm>
            <a:off x="227455" y="1604269"/>
            <a:ext cx="4290050" cy="2065300"/>
          </a:xfrm>
        </p:spPr>
        <p:txBody>
          <a:bodyPr>
            <a:normAutofit fontScale="77500" lnSpcReduction="20000"/>
          </a:bodyPr>
          <a:lstStyle/>
          <a:p>
            <a:r>
              <a:rPr lang="en-US" sz="2200" dirty="0" smtClean="0"/>
              <a:t>Initiated in May 2005</a:t>
            </a:r>
          </a:p>
          <a:p>
            <a:r>
              <a:rPr lang="en-US" sz="2200" dirty="0" smtClean="0"/>
              <a:t>Fundamental research in network and information sciences</a:t>
            </a:r>
          </a:p>
          <a:p>
            <a:r>
              <a:rPr lang="en-US" sz="2200" dirty="0" smtClean="0"/>
              <a:t>An alliance between the US/UK Governments and an IBM-led consortium</a:t>
            </a:r>
          </a:p>
          <a:p>
            <a:r>
              <a:rPr lang="en-US" sz="2200" dirty="0" smtClean="0"/>
              <a:t>5-year program extended in 2011 for a further 5 years</a:t>
            </a:r>
            <a:endParaRPr lang="en-US" sz="2200" dirty="0"/>
          </a:p>
        </p:txBody>
      </p:sp>
      <p:pic>
        <p:nvPicPr>
          <p:cNvPr id="4" name="Picture 8" descr="flags-wi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73" y="3784438"/>
            <a:ext cx="7112000" cy="56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850644" y="4296616"/>
            <a:ext cx="184666" cy="369332"/>
          </a:xfrm>
          <a:prstGeom prst="rect">
            <a:avLst/>
          </a:prstGeom>
          <a:noFill/>
        </p:spPr>
        <p:txBody>
          <a:bodyPr wrap="none" rtlCol="0">
            <a:spAutoFit/>
          </a:bodyPr>
          <a:lstStyle/>
          <a:p>
            <a:endParaRPr lang="en-US" dirty="0"/>
          </a:p>
        </p:txBody>
      </p:sp>
      <p:sp>
        <p:nvSpPr>
          <p:cNvPr id="7" name="Content Placeholder 2"/>
          <p:cNvSpPr txBox="1">
            <a:spLocks/>
          </p:cNvSpPr>
          <p:nvPr/>
        </p:nvSpPr>
        <p:spPr>
          <a:xfrm>
            <a:off x="4304267" y="1604269"/>
            <a:ext cx="4839733" cy="175532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600" b="1" dirty="0" smtClean="0">
                <a:solidFill>
                  <a:schemeClr val="tx2"/>
                </a:solidFill>
              </a:rPr>
              <a:t>Task 1</a:t>
            </a:r>
            <a:r>
              <a:rPr lang="en-US" sz="1600" b="1" dirty="0" smtClean="0">
                <a:solidFill>
                  <a:schemeClr val="accent6"/>
                </a:solidFill>
              </a:rPr>
              <a:t>:</a:t>
            </a:r>
            <a:r>
              <a:rPr lang="en-US" sz="1600" b="1" dirty="0" smtClean="0">
                <a:solidFill>
                  <a:srgbClr val="000000"/>
                </a:solidFill>
              </a:rPr>
              <a:t> </a:t>
            </a:r>
            <a:r>
              <a:rPr lang="en-US" sz="1600" dirty="0" smtClean="0"/>
              <a:t>Semantic integration and Interoperability (</a:t>
            </a:r>
            <a:r>
              <a:rPr lang="en-GB" sz="1600" b="1" dirty="0" smtClean="0">
                <a:cs typeface="Arial" charset="0"/>
              </a:rPr>
              <a:t>Southampton</a:t>
            </a:r>
            <a:r>
              <a:rPr lang="en-GB" sz="1600" b="1" dirty="0">
                <a:cs typeface="Arial" charset="0"/>
              </a:rPr>
              <a:t>, IBM UK, RPI, DSTL, </a:t>
            </a:r>
            <a:r>
              <a:rPr lang="en-GB" sz="1600" b="1" dirty="0" smtClean="0">
                <a:cs typeface="Arial" charset="0"/>
              </a:rPr>
              <a:t>ARL)</a:t>
            </a:r>
            <a:endParaRPr lang="en-US" sz="1600" dirty="0" smtClean="0"/>
          </a:p>
          <a:p>
            <a:pPr marL="914400" lvl="2" indent="0">
              <a:buNone/>
            </a:pPr>
            <a:endParaRPr lang="en-GB" sz="1000" dirty="0" smtClean="0">
              <a:cs typeface="Arial" charset="0"/>
            </a:endParaRPr>
          </a:p>
          <a:p>
            <a:r>
              <a:rPr lang="en-GB" sz="1600" b="1" dirty="0" smtClean="0">
                <a:solidFill>
                  <a:srgbClr val="2F5897"/>
                </a:solidFill>
                <a:cs typeface="Arial" charset="0"/>
              </a:rPr>
              <a:t>Task 2</a:t>
            </a:r>
            <a:r>
              <a:rPr lang="en-GB" sz="1600" b="1" dirty="0" smtClean="0">
                <a:solidFill>
                  <a:srgbClr val="758085"/>
                </a:solidFill>
                <a:cs typeface="Arial" charset="0"/>
              </a:rPr>
              <a:t>: </a:t>
            </a:r>
            <a:r>
              <a:rPr lang="en-GB" sz="1600" dirty="0" smtClean="0">
                <a:solidFill>
                  <a:schemeClr val="bg1">
                    <a:lumMod val="50000"/>
                  </a:schemeClr>
                </a:solidFill>
                <a:cs typeface="Arial" charset="0"/>
              </a:rPr>
              <a:t>Plan representation for human to human communications; and for human to machine communication (</a:t>
            </a:r>
            <a:r>
              <a:rPr lang="en-GB" sz="1600" b="1" dirty="0" smtClean="0">
                <a:solidFill>
                  <a:schemeClr val="bg1">
                    <a:lumMod val="50000"/>
                  </a:schemeClr>
                </a:solidFill>
                <a:cs typeface="Arial" charset="0"/>
              </a:rPr>
              <a:t>IBM UK, Southampton, Klein, DSTL, ARL)</a:t>
            </a:r>
          </a:p>
          <a:p>
            <a:pPr lvl="1"/>
            <a:endParaRPr lang="en-GB" sz="1000" b="1" dirty="0">
              <a:cs typeface="Arial" charset="0"/>
            </a:endParaRPr>
          </a:p>
          <a:p>
            <a:pPr lvl="3"/>
            <a:endParaRPr lang="en-US" sz="1000" dirty="0" smtClean="0"/>
          </a:p>
          <a:p>
            <a:pPr lvl="1"/>
            <a:endParaRPr lang="en-US" dirty="0" smtClean="0"/>
          </a:p>
        </p:txBody>
      </p:sp>
      <p:sp>
        <p:nvSpPr>
          <p:cNvPr id="8" name="TextBox 7"/>
          <p:cNvSpPr txBox="1"/>
          <p:nvPr/>
        </p:nvSpPr>
        <p:spPr>
          <a:xfrm>
            <a:off x="457200" y="940705"/>
            <a:ext cx="3544504" cy="646331"/>
          </a:xfrm>
          <a:prstGeom prst="rect">
            <a:avLst/>
          </a:prstGeom>
          <a:noFill/>
        </p:spPr>
        <p:txBody>
          <a:bodyPr wrap="square" rtlCol="0">
            <a:spAutoFit/>
          </a:bodyPr>
          <a:lstStyle/>
          <a:p>
            <a:pPr marL="0" lvl="1" algn="ctr"/>
            <a:r>
              <a:rPr lang="en-US" b="1" dirty="0">
                <a:solidFill>
                  <a:schemeClr val="tx2"/>
                </a:solidFill>
                <a:latin typeface="+mj-lt"/>
              </a:rPr>
              <a:t>The International Technology Alliance (ITA</a:t>
            </a:r>
            <a:r>
              <a:rPr lang="en-US" b="1" dirty="0" smtClean="0">
                <a:solidFill>
                  <a:schemeClr val="tx2"/>
                </a:solidFill>
                <a:latin typeface="+mj-lt"/>
              </a:rPr>
              <a:t>)</a:t>
            </a:r>
            <a:endParaRPr lang="en-US" b="1" dirty="0">
              <a:solidFill>
                <a:schemeClr val="tx2"/>
              </a:solidFill>
              <a:latin typeface="+mj-lt"/>
            </a:endParaRPr>
          </a:p>
        </p:txBody>
      </p:sp>
      <p:sp>
        <p:nvSpPr>
          <p:cNvPr id="10" name="TextBox 9"/>
          <p:cNvSpPr txBox="1"/>
          <p:nvPr/>
        </p:nvSpPr>
        <p:spPr>
          <a:xfrm>
            <a:off x="4385085" y="940705"/>
            <a:ext cx="4334278" cy="646331"/>
          </a:xfrm>
          <a:prstGeom prst="rect">
            <a:avLst/>
          </a:prstGeom>
          <a:noFill/>
        </p:spPr>
        <p:txBody>
          <a:bodyPr wrap="square" rtlCol="0">
            <a:spAutoFit/>
          </a:bodyPr>
          <a:lstStyle/>
          <a:p>
            <a:pPr algn="ctr"/>
            <a:r>
              <a:rPr lang="en-US" b="1" dirty="0">
                <a:solidFill>
                  <a:schemeClr val="tx2"/>
                </a:solidFill>
                <a:latin typeface="+mj-lt"/>
              </a:rPr>
              <a:t>Project 12: Semantic Integration and Collaborative Planning</a:t>
            </a:r>
          </a:p>
        </p:txBody>
      </p:sp>
      <p:sp>
        <p:nvSpPr>
          <p:cNvPr id="13" name="Content Placeholder 2"/>
          <p:cNvSpPr txBox="1">
            <a:spLocks/>
          </p:cNvSpPr>
          <p:nvPr/>
        </p:nvSpPr>
        <p:spPr>
          <a:xfrm>
            <a:off x="330836" y="4519248"/>
            <a:ext cx="4290050" cy="21809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700" dirty="0" smtClean="0"/>
              <a:t>The CPM is based on:</a:t>
            </a:r>
          </a:p>
          <a:p>
            <a:pPr lvl="1"/>
            <a:r>
              <a:rPr lang="en-US" dirty="0" smtClean="0"/>
              <a:t>Established AI planning research (</a:t>
            </a:r>
            <a:r>
              <a:rPr lang="en-US" b="1" dirty="0" smtClean="0"/>
              <a:t>PLANET</a:t>
            </a:r>
            <a:r>
              <a:rPr lang="en-US" dirty="0" smtClean="0"/>
              <a:t> </a:t>
            </a:r>
            <a:r>
              <a:rPr lang="en-US" dirty="0" smtClean="0">
                <a:solidFill>
                  <a:schemeClr val="accent1"/>
                </a:solidFill>
                <a:latin typeface="Capitals"/>
                <a:cs typeface="Capitals"/>
              </a:rPr>
              <a:t>[3]</a:t>
            </a:r>
            <a:r>
              <a:rPr lang="en-US" dirty="0" smtClean="0"/>
              <a:t>,</a:t>
            </a:r>
            <a:r>
              <a:rPr lang="en-US" b="1" dirty="0" smtClean="0"/>
              <a:t> I-N-O-V-A </a:t>
            </a:r>
            <a:r>
              <a:rPr lang="en-US" dirty="0" smtClean="0">
                <a:solidFill>
                  <a:schemeClr val="accent1"/>
                </a:solidFill>
                <a:latin typeface="Capitals"/>
                <a:cs typeface="Capitals"/>
              </a:rPr>
              <a:t>[4]</a:t>
            </a:r>
            <a:r>
              <a:rPr lang="en-US" dirty="0" smtClean="0"/>
              <a:t>)</a:t>
            </a:r>
          </a:p>
          <a:p>
            <a:pPr lvl="1"/>
            <a:r>
              <a:rPr lang="en-US" dirty="0" smtClean="0"/>
              <a:t>SME Consultation</a:t>
            </a:r>
          </a:p>
          <a:p>
            <a:pPr lvl="1"/>
            <a:r>
              <a:rPr lang="en-US" dirty="0" smtClean="0"/>
              <a:t>Extensive review of military doctrine</a:t>
            </a:r>
          </a:p>
        </p:txBody>
      </p:sp>
      <p:sp>
        <p:nvSpPr>
          <p:cNvPr id="14" name="Content Placeholder 2"/>
          <p:cNvSpPr txBox="1">
            <a:spLocks/>
          </p:cNvSpPr>
          <p:nvPr/>
        </p:nvSpPr>
        <p:spPr>
          <a:xfrm>
            <a:off x="4385085" y="4535769"/>
            <a:ext cx="4290050" cy="135772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700" dirty="0" smtClean="0"/>
              <a:t>The CPM has been the subject of two previous empirical evaluations: </a:t>
            </a:r>
          </a:p>
          <a:p>
            <a:pPr lvl="1"/>
            <a:r>
              <a:rPr lang="en-US" dirty="0" smtClean="0"/>
              <a:t>In 2008 </a:t>
            </a:r>
            <a:r>
              <a:rPr lang="en-US" dirty="0" smtClean="0">
                <a:solidFill>
                  <a:schemeClr val="accent1"/>
                </a:solidFill>
                <a:latin typeface="Capitals"/>
                <a:cs typeface="Capitals"/>
              </a:rPr>
              <a:t>[5] </a:t>
            </a:r>
            <a:r>
              <a:rPr lang="en-US" dirty="0" smtClean="0"/>
              <a:t> and 2011 </a:t>
            </a:r>
            <a:r>
              <a:rPr lang="en-US" dirty="0" smtClean="0">
                <a:solidFill>
                  <a:schemeClr val="accent1"/>
                </a:solidFill>
                <a:latin typeface="Capitals"/>
                <a:cs typeface="Capitals"/>
              </a:rPr>
              <a:t>[6, 7]</a:t>
            </a:r>
          </a:p>
          <a:p>
            <a:pPr lvl="1"/>
            <a:r>
              <a:rPr lang="en-US" dirty="0" smtClean="0"/>
              <a:t>Both yielded valuable insights and encouraging results</a:t>
            </a:r>
            <a:endParaRPr lang="en-US" dirty="0" smtClean="0">
              <a:solidFill>
                <a:schemeClr val="accent1"/>
              </a:solidFill>
              <a:latin typeface="Capitals"/>
              <a:cs typeface="Capitals"/>
            </a:endParaRPr>
          </a:p>
          <a:p>
            <a:pPr lvl="1"/>
            <a:endParaRPr lang="en-US" dirty="0" smtClean="0"/>
          </a:p>
          <a:p>
            <a:endParaRPr lang="en-US" sz="1400" dirty="0" smtClean="0"/>
          </a:p>
        </p:txBody>
      </p:sp>
    </p:spTree>
    <p:extLst>
      <p:ext uri="{BB962C8B-B14F-4D97-AF65-F5344CB8AC3E}">
        <p14:creationId xmlns:p14="http://schemas.microsoft.com/office/powerpoint/2010/main" val="39308464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CPM Transition Project</a:t>
            </a:r>
            <a:endParaRPr lang="en-US" dirty="0"/>
          </a:p>
        </p:txBody>
      </p:sp>
      <p:sp>
        <p:nvSpPr>
          <p:cNvPr id="3" name="Content Placeholder 2"/>
          <p:cNvSpPr>
            <a:spLocks noGrp="1"/>
          </p:cNvSpPr>
          <p:nvPr>
            <p:ph idx="1"/>
          </p:nvPr>
        </p:nvSpPr>
        <p:spPr>
          <a:xfrm>
            <a:off x="457200" y="1093109"/>
            <a:ext cx="8229600" cy="3811076"/>
          </a:xfrm>
        </p:spPr>
        <p:txBody>
          <a:bodyPr>
            <a:normAutofit/>
          </a:bodyPr>
          <a:lstStyle/>
          <a:p>
            <a:r>
              <a:rPr lang="en-US" sz="1800" b="1" dirty="0" smtClean="0">
                <a:solidFill>
                  <a:schemeClr val="tx2"/>
                </a:solidFill>
              </a:rPr>
              <a:t>Name</a:t>
            </a:r>
            <a:r>
              <a:rPr lang="en-US" sz="1800" b="1" dirty="0" smtClean="0"/>
              <a:t>:	</a:t>
            </a:r>
            <a:r>
              <a:rPr lang="en-US" sz="1800" b="1" i="1" dirty="0" smtClean="0"/>
              <a:t>CPM Interoperability Evaluation</a:t>
            </a:r>
          </a:p>
          <a:p>
            <a:r>
              <a:rPr lang="en-US" sz="1800" b="1" dirty="0" smtClean="0">
                <a:solidFill>
                  <a:srgbClr val="2F5897"/>
                </a:solidFill>
              </a:rPr>
              <a:t>Started</a:t>
            </a:r>
            <a:r>
              <a:rPr lang="en-US" sz="1800" b="1" dirty="0" smtClean="0"/>
              <a:t>:	</a:t>
            </a:r>
            <a:r>
              <a:rPr lang="en-US" sz="1800" b="1" i="1" dirty="0" smtClean="0"/>
              <a:t>November 2011</a:t>
            </a:r>
          </a:p>
          <a:p>
            <a:r>
              <a:rPr lang="en-US" sz="1800" b="1" dirty="0" smtClean="0">
                <a:solidFill>
                  <a:srgbClr val="2F5897"/>
                </a:solidFill>
              </a:rPr>
              <a:t>Partners</a:t>
            </a:r>
            <a:r>
              <a:rPr lang="en-US" sz="1800" b="1" dirty="0" smtClean="0"/>
              <a:t>:	</a:t>
            </a:r>
            <a:r>
              <a:rPr lang="en-US" sz="1800" b="1" i="1" dirty="0" smtClean="0"/>
              <a:t>DSTL, NATO, NC3A</a:t>
            </a:r>
          </a:p>
          <a:p>
            <a:r>
              <a:rPr lang="en-US" sz="1800" b="1" dirty="0" smtClean="0">
                <a:solidFill>
                  <a:srgbClr val="2F5897"/>
                </a:solidFill>
              </a:rPr>
              <a:t>Objectives</a:t>
            </a:r>
            <a:r>
              <a:rPr lang="en-US" sz="1800" b="1" dirty="0" smtClean="0"/>
              <a:t>:</a:t>
            </a:r>
          </a:p>
          <a:p>
            <a:pPr lvl="1"/>
            <a:r>
              <a:rPr lang="en-US" sz="1800" b="1" dirty="0" smtClean="0"/>
              <a:t>Define and implement an export capability for NATO TOPFAS Operational Planning Tool (OPT).</a:t>
            </a:r>
          </a:p>
          <a:p>
            <a:pPr lvl="1"/>
            <a:r>
              <a:rPr lang="en-US" sz="1800" b="1" dirty="0" smtClean="0"/>
              <a:t>Demonstrate the representation of TOPFAS operational plans in CPM.</a:t>
            </a:r>
          </a:p>
          <a:p>
            <a:pPr lvl="1"/>
            <a:r>
              <a:rPr lang="en-US" sz="1800" b="1" dirty="0" smtClean="0"/>
              <a:t>Demonstrate the sharing of plans between TOPFAS and country-specific planning tools.</a:t>
            </a:r>
          </a:p>
        </p:txBody>
      </p:sp>
      <p:pic>
        <p:nvPicPr>
          <p:cNvPr id="4" name="Picture 3"/>
          <p:cNvPicPr>
            <a:picLocks noChangeAspect="1"/>
          </p:cNvPicPr>
          <p:nvPr/>
        </p:nvPicPr>
        <p:blipFill>
          <a:blip r:embed="rId3"/>
          <a:stretch>
            <a:fillRect/>
          </a:stretch>
        </p:blipFill>
        <p:spPr>
          <a:xfrm>
            <a:off x="1156752" y="4354192"/>
            <a:ext cx="6877755" cy="2255537"/>
          </a:xfrm>
          <a:prstGeom prst="rect">
            <a:avLst/>
          </a:prstGeom>
        </p:spPr>
      </p:pic>
    </p:spTree>
    <p:extLst>
      <p:ext uri="{BB962C8B-B14F-4D97-AF65-F5344CB8AC3E}">
        <p14:creationId xmlns:p14="http://schemas.microsoft.com/office/powerpoint/2010/main" val="1464462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588" y="1073944"/>
            <a:ext cx="4911265" cy="5319154"/>
          </a:xfrm>
        </p:spPr>
        <p:txBody>
          <a:bodyPr>
            <a:noAutofit/>
          </a:bodyPr>
          <a:lstStyle/>
          <a:p>
            <a:pPr marL="0" indent="0" algn="ctr">
              <a:buNone/>
            </a:pPr>
            <a:r>
              <a:rPr lang="en-US" sz="1800" b="1" dirty="0" smtClean="0">
                <a:solidFill>
                  <a:srgbClr val="2F5897"/>
                </a:solidFill>
              </a:rPr>
              <a:t>T</a:t>
            </a:r>
            <a:r>
              <a:rPr lang="en-US" sz="1800" dirty="0" smtClean="0">
                <a:solidFill>
                  <a:srgbClr val="2F5897"/>
                </a:solidFill>
              </a:rPr>
              <a:t>ool for </a:t>
            </a:r>
            <a:r>
              <a:rPr lang="en-US" sz="1800" b="1" dirty="0" smtClean="0">
                <a:solidFill>
                  <a:srgbClr val="2F5897"/>
                </a:solidFill>
              </a:rPr>
              <a:t>O</a:t>
            </a:r>
            <a:r>
              <a:rPr lang="en-US" sz="1800" dirty="0" smtClean="0">
                <a:solidFill>
                  <a:srgbClr val="2F5897"/>
                </a:solidFill>
              </a:rPr>
              <a:t>perations </a:t>
            </a:r>
            <a:r>
              <a:rPr lang="en-US" sz="1800" b="1" dirty="0" smtClean="0">
                <a:solidFill>
                  <a:srgbClr val="2F5897"/>
                </a:solidFill>
              </a:rPr>
              <a:t>P</a:t>
            </a:r>
            <a:r>
              <a:rPr lang="en-US" sz="1800" dirty="0" smtClean="0">
                <a:solidFill>
                  <a:srgbClr val="2F5897"/>
                </a:solidFill>
              </a:rPr>
              <a:t>lanning </a:t>
            </a:r>
            <a:r>
              <a:rPr lang="en-US" sz="1800" b="1" dirty="0" smtClean="0">
                <a:solidFill>
                  <a:srgbClr val="2F5897"/>
                </a:solidFill>
              </a:rPr>
              <a:t>F</a:t>
            </a:r>
            <a:r>
              <a:rPr lang="en-US" sz="1800" dirty="0" smtClean="0">
                <a:solidFill>
                  <a:srgbClr val="2F5897"/>
                </a:solidFill>
              </a:rPr>
              <a:t>unctional </a:t>
            </a:r>
            <a:r>
              <a:rPr lang="en-US" sz="1800" b="1" dirty="0" smtClean="0">
                <a:solidFill>
                  <a:srgbClr val="2F5897"/>
                </a:solidFill>
              </a:rPr>
              <a:t>A</a:t>
            </a:r>
            <a:r>
              <a:rPr lang="en-US" sz="1800" dirty="0" smtClean="0">
                <a:solidFill>
                  <a:srgbClr val="2F5897"/>
                </a:solidFill>
              </a:rPr>
              <a:t>rea </a:t>
            </a:r>
            <a:r>
              <a:rPr lang="en-US" sz="1800" b="1" dirty="0" smtClean="0">
                <a:solidFill>
                  <a:srgbClr val="2F5897"/>
                </a:solidFill>
              </a:rPr>
              <a:t>S</a:t>
            </a:r>
            <a:r>
              <a:rPr lang="en-US" sz="1800" dirty="0" smtClean="0">
                <a:solidFill>
                  <a:srgbClr val="2F5897"/>
                </a:solidFill>
              </a:rPr>
              <a:t>ervices</a:t>
            </a:r>
          </a:p>
          <a:p>
            <a:pPr marL="0" indent="0" algn="ctr">
              <a:buNone/>
            </a:pPr>
            <a:endParaRPr lang="en-US" sz="1800" dirty="0" smtClean="0">
              <a:solidFill>
                <a:srgbClr val="2F5897"/>
              </a:solidFill>
            </a:endParaRPr>
          </a:p>
          <a:p>
            <a:r>
              <a:rPr lang="en-US" sz="1800" dirty="0" smtClean="0"/>
              <a:t>Suite of planning tools developed by the NC3A to support current NATO planning doctrine</a:t>
            </a:r>
          </a:p>
          <a:p>
            <a:pPr lvl="1"/>
            <a:r>
              <a:rPr lang="en-US" i="1" dirty="0" smtClean="0"/>
              <a:t>Comprehensive Operations Planning Directive (COPD) </a:t>
            </a:r>
            <a:r>
              <a:rPr lang="en-US" dirty="0" smtClean="0">
                <a:solidFill>
                  <a:schemeClr val="accent1"/>
                </a:solidFill>
                <a:latin typeface="Capitals"/>
                <a:cs typeface="Capitals"/>
              </a:rPr>
              <a:t>[1]</a:t>
            </a:r>
          </a:p>
          <a:p>
            <a:pPr lvl="1"/>
            <a:endParaRPr lang="en-US" sz="1200" dirty="0" smtClean="0"/>
          </a:p>
          <a:p>
            <a:r>
              <a:rPr lang="en-US" sz="1800" dirty="0" smtClean="0"/>
              <a:t>Collaborative environment for plan development and knowledge capture</a:t>
            </a:r>
          </a:p>
          <a:p>
            <a:endParaRPr lang="en-US" sz="1800" dirty="0" smtClean="0"/>
          </a:p>
          <a:p>
            <a:r>
              <a:rPr lang="en-US" sz="1800" dirty="0" smtClean="0"/>
              <a:t>Existing Export facility: MS Office documents design to support commander’s briefing</a:t>
            </a:r>
          </a:p>
          <a:p>
            <a:pPr lvl="1"/>
            <a:r>
              <a:rPr lang="en-US" dirty="0" smtClean="0"/>
              <a:t>Meaning is opaque to machines</a:t>
            </a:r>
          </a:p>
          <a:p>
            <a:pPr lvl="1"/>
            <a:r>
              <a:rPr lang="en-US" dirty="0" smtClean="0"/>
              <a:t>Does not support interoperability between tools</a:t>
            </a:r>
          </a:p>
          <a:p>
            <a:pPr lvl="1"/>
            <a:endParaRPr lang="en-US" sz="800" dirty="0"/>
          </a:p>
        </p:txBody>
      </p:sp>
      <p:sp>
        <p:nvSpPr>
          <p:cNvPr id="10" name="Content Placeholder 2"/>
          <p:cNvSpPr txBox="1">
            <a:spLocks/>
          </p:cNvSpPr>
          <p:nvPr/>
        </p:nvSpPr>
        <p:spPr>
          <a:xfrm>
            <a:off x="5043496" y="1073944"/>
            <a:ext cx="4037322" cy="16718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en-US" sz="1800" b="1" dirty="0" smtClean="0">
                <a:solidFill>
                  <a:srgbClr val="2F5897"/>
                </a:solidFill>
              </a:rPr>
              <a:t>O</a:t>
            </a:r>
            <a:r>
              <a:rPr lang="en-US" sz="1800" dirty="0" smtClean="0">
                <a:solidFill>
                  <a:srgbClr val="2F5897"/>
                </a:solidFill>
              </a:rPr>
              <a:t>perational </a:t>
            </a:r>
            <a:r>
              <a:rPr lang="en-US" sz="1800" b="1" dirty="0" smtClean="0">
                <a:solidFill>
                  <a:srgbClr val="2F5897"/>
                </a:solidFill>
              </a:rPr>
              <a:t>P</a:t>
            </a:r>
            <a:r>
              <a:rPr lang="en-US" sz="1800" dirty="0" smtClean="0">
                <a:solidFill>
                  <a:srgbClr val="2F5897"/>
                </a:solidFill>
              </a:rPr>
              <a:t>lanning </a:t>
            </a:r>
            <a:r>
              <a:rPr lang="en-US" sz="1800" b="1" dirty="0" smtClean="0">
                <a:solidFill>
                  <a:srgbClr val="2F5897"/>
                </a:solidFill>
              </a:rPr>
              <a:t>T</a:t>
            </a:r>
            <a:r>
              <a:rPr lang="en-US" sz="1800" dirty="0" smtClean="0">
                <a:solidFill>
                  <a:srgbClr val="2F5897"/>
                </a:solidFill>
              </a:rPr>
              <a:t>ool</a:t>
            </a:r>
          </a:p>
          <a:p>
            <a:pPr marL="0" indent="0" algn="ctr">
              <a:buNone/>
            </a:pPr>
            <a:endParaRPr lang="en-US" sz="1800" dirty="0" smtClean="0">
              <a:solidFill>
                <a:srgbClr val="2F5897"/>
              </a:solidFill>
            </a:endParaRPr>
          </a:p>
          <a:p>
            <a:pPr lvl="1"/>
            <a:r>
              <a:rPr lang="en-US" dirty="0" smtClean="0"/>
              <a:t>Provides causal, spatial, temporal and resource views of an </a:t>
            </a:r>
            <a:r>
              <a:rPr lang="en-US" b="1" dirty="0" smtClean="0"/>
              <a:t>operations design</a:t>
            </a:r>
            <a:endParaRPr lang="en-US" b="1" dirty="0"/>
          </a:p>
        </p:txBody>
      </p:sp>
      <p:pic>
        <p:nvPicPr>
          <p:cNvPr id="11" name="Picture 10"/>
          <p:cNvPicPr>
            <a:picLocks noChangeAspect="1"/>
          </p:cNvPicPr>
          <p:nvPr/>
        </p:nvPicPr>
        <p:blipFill>
          <a:blip r:embed="rId3"/>
          <a:stretch>
            <a:fillRect/>
          </a:stretch>
        </p:blipFill>
        <p:spPr>
          <a:xfrm>
            <a:off x="6001396" y="2916735"/>
            <a:ext cx="2070724" cy="3511736"/>
          </a:xfrm>
          <a:prstGeom prst="rect">
            <a:avLst/>
          </a:prstGeom>
        </p:spPr>
      </p:pic>
      <p:pic>
        <p:nvPicPr>
          <p:cNvPr id="12" name="Picture 11"/>
          <p:cNvPicPr>
            <a:picLocks noChangeAspect="1"/>
          </p:cNvPicPr>
          <p:nvPr/>
        </p:nvPicPr>
        <p:blipFill>
          <a:blip r:embed="rId4"/>
          <a:stretch>
            <a:fillRect/>
          </a:stretch>
        </p:blipFill>
        <p:spPr>
          <a:xfrm>
            <a:off x="6385597" y="159549"/>
            <a:ext cx="1686523" cy="759574"/>
          </a:xfrm>
          <a:prstGeom prst="rect">
            <a:avLst/>
          </a:prstGeom>
        </p:spPr>
      </p:pic>
      <p:pic>
        <p:nvPicPr>
          <p:cNvPr id="13" name="Picture 12" descr="Screen Shot 2012-02-13 at 15.06.1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561" y="169217"/>
            <a:ext cx="3562055" cy="749906"/>
          </a:xfrm>
          <a:prstGeom prst="rect">
            <a:avLst/>
          </a:prstGeom>
        </p:spPr>
      </p:pic>
    </p:spTree>
    <p:extLst>
      <p:ext uri="{BB962C8B-B14F-4D97-AF65-F5344CB8AC3E}">
        <p14:creationId xmlns:p14="http://schemas.microsoft.com/office/powerpoint/2010/main" val="1050556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Work</a:t>
            </a:r>
            <a:endParaRPr lang="en-US" dirty="0"/>
          </a:p>
        </p:txBody>
      </p:sp>
      <p:sp>
        <p:nvSpPr>
          <p:cNvPr id="3" name="Content Placeholder 2"/>
          <p:cNvSpPr>
            <a:spLocks noGrp="1"/>
          </p:cNvSpPr>
          <p:nvPr>
            <p:ph idx="1"/>
          </p:nvPr>
        </p:nvSpPr>
        <p:spPr/>
        <p:txBody>
          <a:bodyPr>
            <a:normAutofit/>
          </a:bodyPr>
          <a:lstStyle/>
          <a:p>
            <a:r>
              <a:rPr lang="en-US" dirty="0" smtClean="0"/>
              <a:t>Determine suitable </a:t>
            </a:r>
            <a:r>
              <a:rPr lang="en-US" dirty="0"/>
              <a:t>(possibly composite</a:t>
            </a:r>
            <a:r>
              <a:rPr lang="en-US" dirty="0" smtClean="0"/>
              <a:t>) CPM analogues for TOPFAS vocabulary</a:t>
            </a:r>
          </a:p>
          <a:p>
            <a:pPr lvl="1"/>
            <a:r>
              <a:rPr lang="en-US" dirty="0" smtClean="0"/>
              <a:t>Identify areas of apparent semantic consonance/dissonance</a:t>
            </a:r>
          </a:p>
          <a:p>
            <a:pPr lvl="1"/>
            <a:r>
              <a:rPr lang="en-US" dirty="0" smtClean="0"/>
              <a:t>Investigation is based on our interpretation of informal definitions of TOPFAS vocabulary</a:t>
            </a:r>
          </a:p>
          <a:p>
            <a:pPr lvl="1"/>
            <a:endParaRPr lang="en-US" dirty="0" smtClean="0"/>
          </a:p>
          <a:p>
            <a:r>
              <a:rPr lang="en-US" dirty="0" smtClean="0"/>
              <a:t>Partial coverage of TOPFAS OPT Vocabulary:</a:t>
            </a:r>
          </a:p>
          <a:p>
            <a:pPr lvl="1"/>
            <a:r>
              <a:rPr lang="en-US" dirty="0" smtClean="0"/>
              <a:t>Objective</a:t>
            </a:r>
          </a:p>
          <a:p>
            <a:pPr lvl="1"/>
            <a:r>
              <a:rPr lang="en-US" dirty="0" smtClean="0"/>
              <a:t>End State</a:t>
            </a:r>
          </a:p>
          <a:p>
            <a:pPr lvl="1"/>
            <a:r>
              <a:rPr lang="en-US" dirty="0" smtClean="0"/>
              <a:t>Action/Task and Effect</a:t>
            </a:r>
          </a:p>
          <a:p>
            <a:pPr lvl="1"/>
            <a:r>
              <a:rPr lang="en-US" dirty="0" smtClean="0"/>
              <a:t>Decisive Conditions and Lines of Operation</a:t>
            </a:r>
          </a:p>
          <a:p>
            <a:pPr lvl="1"/>
            <a:endParaRPr lang="en-US" dirty="0" smtClean="0"/>
          </a:p>
          <a:p>
            <a:pPr lvl="1"/>
            <a:endParaRPr lang="en-US" dirty="0" smtClean="0"/>
          </a:p>
        </p:txBody>
      </p:sp>
    </p:spTree>
    <p:extLst>
      <p:ext uri="{BB962C8B-B14F-4D97-AF65-F5344CB8AC3E}">
        <p14:creationId xmlns:p14="http://schemas.microsoft.com/office/powerpoint/2010/main" val="1536735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Example Plan: OPT Visualisation</a:t>
            </a:r>
            <a:endParaRPr lang="en-US" sz="3600" dirty="0"/>
          </a:p>
        </p:txBody>
      </p:sp>
      <p:pic>
        <p:nvPicPr>
          <p:cNvPr id="5" name="Picture 4"/>
          <p:cNvPicPr>
            <a:picLocks noChangeAspect="1"/>
          </p:cNvPicPr>
          <p:nvPr/>
        </p:nvPicPr>
        <p:blipFill>
          <a:blip r:embed="rId3"/>
          <a:stretch>
            <a:fillRect/>
          </a:stretch>
        </p:blipFill>
        <p:spPr>
          <a:xfrm>
            <a:off x="1086726" y="1955863"/>
            <a:ext cx="6501422" cy="4419557"/>
          </a:xfrm>
          <a:prstGeom prst="rect">
            <a:avLst/>
          </a:prstGeom>
        </p:spPr>
      </p:pic>
      <p:sp>
        <p:nvSpPr>
          <p:cNvPr id="10" name="Content Placeholder 9"/>
          <p:cNvSpPr>
            <a:spLocks noGrp="1"/>
          </p:cNvSpPr>
          <p:nvPr>
            <p:ph idx="1"/>
          </p:nvPr>
        </p:nvSpPr>
        <p:spPr>
          <a:xfrm>
            <a:off x="538626" y="1186608"/>
            <a:ext cx="8148174" cy="769255"/>
          </a:xfrm>
        </p:spPr>
        <p:txBody>
          <a:bodyPr>
            <a:normAutofit/>
          </a:bodyPr>
          <a:lstStyle/>
          <a:p>
            <a:pPr marL="0" indent="0" algn="ctr">
              <a:buNone/>
            </a:pPr>
            <a:r>
              <a:rPr lang="en-US" sz="1800" dirty="0" smtClean="0">
                <a:solidFill>
                  <a:schemeClr val="tx1"/>
                </a:solidFill>
              </a:rPr>
              <a:t>We demonstrate our initial mapping procedure using a simple operations design derived from TOPFAS training material.</a:t>
            </a:r>
            <a:endParaRPr lang="en-US" sz="1800" dirty="0">
              <a:solidFill>
                <a:schemeClr val="tx1"/>
              </a:solidFill>
            </a:endParaRPr>
          </a:p>
        </p:txBody>
      </p:sp>
    </p:spTree>
    <p:extLst>
      <p:ext uri="{BB962C8B-B14F-4D97-AF65-F5344CB8AC3E}">
        <p14:creationId xmlns:p14="http://schemas.microsoft.com/office/powerpoint/2010/main" val="6664692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226" y="0"/>
            <a:ext cx="8440004" cy="955524"/>
          </a:xfrm>
        </p:spPr>
        <p:txBody>
          <a:bodyPr/>
          <a:lstStyle/>
          <a:p>
            <a:r>
              <a:rPr lang="en-US" sz="4800" b="1" dirty="0" smtClean="0">
                <a:solidFill>
                  <a:srgbClr val="E68422"/>
                </a:solidFill>
                <a:latin typeface="Courier"/>
                <a:cs typeface="Courier"/>
              </a:rPr>
              <a:t>Objective</a:t>
            </a:r>
            <a:r>
              <a:rPr lang="en-US" sz="4800" b="1" dirty="0" smtClean="0"/>
              <a:t>-</a:t>
            </a:r>
            <a:r>
              <a:rPr lang="en-US" sz="4800" b="1" dirty="0" smtClean="0">
                <a:solidFill>
                  <a:schemeClr val="accent3"/>
                </a:solidFill>
                <a:latin typeface="Courier"/>
                <a:cs typeface="Courier"/>
              </a:rPr>
              <a:t>Goal</a:t>
            </a:r>
            <a:r>
              <a:rPr lang="en-US" sz="4800" b="1" dirty="0" smtClean="0"/>
              <a:t> Mapping</a:t>
            </a:r>
            <a:endParaRPr lang="en-US" sz="4800" b="1" dirty="0"/>
          </a:p>
        </p:txBody>
      </p:sp>
      <p:sp>
        <p:nvSpPr>
          <p:cNvPr id="3" name="Content Placeholder 2"/>
          <p:cNvSpPr>
            <a:spLocks noGrp="1"/>
          </p:cNvSpPr>
          <p:nvPr>
            <p:ph idx="1"/>
          </p:nvPr>
        </p:nvSpPr>
        <p:spPr>
          <a:xfrm>
            <a:off x="4644572" y="1865983"/>
            <a:ext cx="4143828" cy="942417"/>
          </a:xfrm>
        </p:spPr>
        <p:txBody>
          <a:bodyPr>
            <a:normAutofit fontScale="62500" lnSpcReduction="20000"/>
          </a:bodyPr>
          <a:lstStyle/>
          <a:p>
            <a:pPr marL="0" indent="0">
              <a:buNone/>
            </a:pPr>
            <a:r>
              <a:rPr lang="en-US" dirty="0" smtClean="0"/>
              <a:t>CPM Goal</a:t>
            </a:r>
          </a:p>
          <a:p>
            <a:r>
              <a:rPr lang="en-US" i="1" dirty="0" smtClean="0"/>
              <a:t>“A </a:t>
            </a:r>
            <a:r>
              <a:rPr lang="en-US" i="1" dirty="0"/>
              <a:t>statement about the world held by an agent which the agent desires to </a:t>
            </a:r>
            <a:r>
              <a:rPr lang="en-US" i="1" dirty="0" smtClean="0"/>
              <a:t>be true”</a:t>
            </a:r>
            <a:r>
              <a:rPr lang="en-US" dirty="0">
                <a:solidFill>
                  <a:schemeClr val="accent1"/>
                </a:solidFill>
                <a:latin typeface="Capitals"/>
                <a:cs typeface="Capitals"/>
              </a:rPr>
              <a:t> </a:t>
            </a:r>
            <a:r>
              <a:rPr lang="en-US" dirty="0" smtClean="0">
                <a:solidFill>
                  <a:schemeClr val="accent1"/>
                </a:solidFill>
                <a:latin typeface="Capitals"/>
                <a:cs typeface="Capitals"/>
              </a:rPr>
              <a:t>[2]</a:t>
            </a:r>
            <a:endParaRPr lang="en-US" i="1" dirty="0"/>
          </a:p>
          <a:p>
            <a:endParaRPr lang="en-US" i="1" dirty="0" smtClean="0"/>
          </a:p>
        </p:txBody>
      </p:sp>
      <p:sp>
        <p:nvSpPr>
          <p:cNvPr id="5" name="Content Placeholder 2"/>
          <p:cNvSpPr txBox="1">
            <a:spLocks/>
          </p:cNvSpPr>
          <p:nvPr/>
        </p:nvSpPr>
        <p:spPr>
          <a:xfrm>
            <a:off x="701264" y="1865983"/>
            <a:ext cx="3817258" cy="1026229"/>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dirty="0" smtClean="0"/>
              <a:t>TOPFAS Objective</a:t>
            </a:r>
          </a:p>
          <a:p>
            <a:r>
              <a:rPr lang="en-US" i="1" dirty="0" smtClean="0"/>
              <a:t>“A </a:t>
            </a:r>
            <a:r>
              <a:rPr lang="en-US" i="1" dirty="0"/>
              <a:t>clearly defined and attainable </a:t>
            </a:r>
            <a:r>
              <a:rPr lang="en-US" b="1" i="1" dirty="0"/>
              <a:t>goal to be </a:t>
            </a:r>
            <a:r>
              <a:rPr lang="en-US" b="1" i="1" dirty="0" smtClean="0"/>
              <a:t>achieved</a:t>
            </a:r>
            <a:r>
              <a:rPr lang="en-US" i="1" dirty="0" smtClean="0"/>
              <a:t>.” </a:t>
            </a:r>
            <a:r>
              <a:rPr lang="en-US" sz="2100" dirty="0" smtClean="0">
                <a:solidFill>
                  <a:schemeClr val="accent1"/>
                </a:solidFill>
                <a:latin typeface="Capitals"/>
                <a:cs typeface="Capitals"/>
              </a:rPr>
              <a:t>[1]</a:t>
            </a:r>
            <a:endParaRPr lang="en-US" sz="2100" i="1" dirty="0" smtClean="0"/>
          </a:p>
        </p:txBody>
      </p:sp>
      <p:pic>
        <p:nvPicPr>
          <p:cNvPr id="9" name="Picture 8"/>
          <p:cNvPicPr>
            <a:picLocks noChangeAspect="1"/>
          </p:cNvPicPr>
          <p:nvPr/>
        </p:nvPicPr>
        <p:blipFill>
          <a:blip r:embed="rId3"/>
          <a:stretch>
            <a:fillRect/>
          </a:stretch>
        </p:blipFill>
        <p:spPr>
          <a:xfrm>
            <a:off x="6111840" y="2919409"/>
            <a:ext cx="1226961" cy="1789319"/>
          </a:xfrm>
          <a:prstGeom prst="rect">
            <a:avLst/>
          </a:prstGeom>
        </p:spPr>
      </p:pic>
      <p:pic>
        <p:nvPicPr>
          <p:cNvPr id="10" name="Picture 9" descr="Screen Shot 2012-02-12 at 21.16.4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264" y="2808401"/>
            <a:ext cx="3400910" cy="1900328"/>
          </a:xfrm>
          <a:prstGeom prst="rect">
            <a:avLst/>
          </a:prstGeom>
        </p:spPr>
      </p:pic>
      <p:sp>
        <p:nvSpPr>
          <p:cNvPr id="11" name="TextBox 10"/>
          <p:cNvSpPr txBox="1"/>
          <p:nvPr/>
        </p:nvSpPr>
        <p:spPr>
          <a:xfrm>
            <a:off x="1197956" y="1081652"/>
            <a:ext cx="6734629" cy="584776"/>
          </a:xfrm>
          <a:prstGeom prst="rect">
            <a:avLst/>
          </a:prstGeom>
          <a:noFill/>
        </p:spPr>
        <p:txBody>
          <a:bodyPr wrap="square" rtlCol="0">
            <a:spAutoFit/>
          </a:bodyPr>
          <a:lstStyle/>
          <a:p>
            <a:pPr algn="ctr"/>
            <a:r>
              <a:rPr lang="en-US" sz="1600" i="1" dirty="0" smtClean="0">
                <a:latin typeface="+mj-lt"/>
              </a:rPr>
              <a:t>Comparison of TOPFAS Objectives and CPM Goals based on our interpretation of informal TOPFAS vocabulary definitions</a:t>
            </a:r>
            <a:endParaRPr lang="en-US" sz="1600" i="1" dirty="0">
              <a:latin typeface="+mj-lt"/>
            </a:endParaRPr>
          </a:p>
        </p:txBody>
      </p:sp>
      <p:sp>
        <p:nvSpPr>
          <p:cNvPr id="12" name="Content Placeholder 2"/>
          <p:cNvSpPr txBox="1">
            <a:spLocks/>
          </p:cNvSpPr>
          <p:nvPr/>
        </p:nvSpPr>
        <p:spPr>
          <a:xfrm>
            <a:off x="491914" y="5017359"/>
            <a:ext cx="8305316" cy="165987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3200" dirty="0"/>
              <a:t>Some Similarities</a:t>
            </a:r>
          </a:p>
          <a:p>
            <a:pPr lvl="1"/>
            <a:r>
              <a:rPr lang="en-US" sz="2000" b="1" dirty="0" smtClean="0"/>
              <a:t>“Goal to be achieved” ≈  </a:t>
            </a:r>
            <a:r>
              <a:rPr lang="en-US" sz="2000" dirty="0"/>
              <a:t>“</a:t>
            </a:r>
            <a:r>
              <a:rPr lang="en-US" sz="2000" b="1" dirty="0"/>
              <a:t>Desired world state</a:t>
            </a:r>
            <a:r>
              <a:rPr lang="en-US" sz="2000" dirty="0"/>
              <a:t>” </a:t>
            </a:r>
            <a:endParaRPr lang="en-US" sz="2000" b="1" dirty="0"/>
          </a:p>
          <a:p>
            <a:pPr lvl="1"/>
            <a:r>
              <a:rPr lang="en-US" sz="2000" dirty="0"/>
              <a:t>Both associated with an </a:t>
            </a:r>
            <a:r>
              <a:rPr lang="en-US" sz="2000" b="1" dirty="0"/>
              <a:t>owner</a:t>
            </a:r>
            <a:r>
              <a:rPr lang="en-US" sz="2000" dirty="0"/>
              <a:t> (or </a:t>
            </a:r>
            <a:r>
              <a:rPr lang="en-US" sz="2000" b="1" dirty="0"/>
              <a:t>commander</a:t>
            </a:r>
            <a:r>
              <a:rPr lang="en-US" sz="2000" dirty="0" smtClean="0"/>
              <a:t>) ultimately responsible for its attainment</a:t>
            </a:r>
            <a:endParaRPr lang="en-US" sz="2000" dirty="0"/>
          </a:p>
          <a:p>
            <a:pPr lvl="1"/>
            <a:r>
              <a:rPr lang="en-US" sz="2000" dirty="0"/>
              <a:t>Both permit decomposition into sub-</a:t>
            </a:r>
            <a:r>
              <a:rPr lang="en-US" sz="2000" dirty="0" smtClean="0"/>
              <a:t>objectives</a:t>
            </a:r>
          </a:p>
          <a:p>
            <a:pPr lvl="1"/>
            <a:r>
              <a:rPr lang="en-US" sz="2000" dirty="0" smtClean="0"/>
              <a:t>In both, sub-objectives can be used in the delegation of responsibilities from superior to subordinate</a:t>
            </a:r>
          </a:p>
          <a:p>
            <a:pPr marL="457200" lvl="1" indent="0">
              <a:buNone/>
            </a:pPr>
            <a:endParaRPr lang="en-US" dirty="0"/>
          </a:p>
        </p:txBody>
      </p:sp>
    </p:spTree>
    <p:extLst>
      <p:ext uri="{BB962C8B-B14F-4D97-AF65-F5344CB8AC3E}">
        <p14:creationId xmlns:p14="http://schemas.microsoft.com/office/powerpoint/2010/main" val="5059245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4191</TotalTime>
  <Words>1879</Words>
  <Application>Microsoft Macintosh PowerPoint</Application>
  <PresentationFormat>On-screen Show (4:3)</PresentationFormat>
  <Paragraphs>256</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Executive</vt:lpstr>
      <vt:lpstr>An Interoperable Framework for Distributed Coalition Planning  The Collaborative Planning Model</vt:lpstr>
      <vt:lpstr>Motivation</vt:lpstr>
      <vt:lpstr>Proposed Solution</vt:lpstr>
      <vt:lpstr>Origins of the CPM</vt:lpstr>
      <vt:lpstr>CPM Transition Project</vt:lpstr>
      <vt:lpstr>PowerPoint Presentation</vt:lpstr>
      <vt:lpstr>Initial Work</vt:lpstr>
      <vt:lpstr>Example Plan: OPT Visualisation</vt:lpstr>
      <vt:lpstr>Objective-Goal Mapping</vt:lpstr>
      <vt:lpstr>Objective-Goal Mapping</vt:lpstr>
      <vt:lpstr>Example plan: CPM Visualisation</vt:lpstr>
      <vt:lpstr>Example plan: CPM Visualisation</vt:lpstr>
      <vt:lpstr>Future Work</vt:lpstr>
      <vt:lpstr>References</vt:lpstr>
    </vt:vector>
  </TitlesOfParts>
  <Company>IBM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Interoperable Framework for Distributed Coalition Planning  The Collaborative Planning Model</dc:title>
  <dc:creator>Tom Klapiscak</dc:creator>
  <cp:lastModifiedBy>Tom Klapiscak</cp:lastModifiedBy>
  <cp:revision>243</cp:revision>
  <cp:lastPrinted>2012-02-13T18:24:41Z</cp:lastPrinted>
  <dcterms:created xsi:type="dcterms:W3CDTF">2012-02-12T15:37:41Z</dcterms:created>
  <dcterms:modified xsi:type="dcterms:W3CDTF">2012-02-15T13:29:02Z</dcterms:modified>
</cp:coreProperties>
</file>