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8" r:id="rId2"/>
    <p:sldId id="283" r:id="rId3"/>
    <p:sldId id="284" r:id="rId4"/>
    <p:sldId id="285" r:id="rId5"/>
    <p:sldId id="290" r:id="rId6"/>
    <p:sldId id="263" r:id="rId7"/>
    <p:sldId id="281" r:id="rId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rgbClr val="808080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rgbClr val="808080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rgbClr val="808080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rgbClr val="808080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rgbClr val="808080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rgbClr val="808080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rgbClr val="808080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rgbClr val="808080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rgbClr val="808080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345F"/>
    <a:srgbClr val="000000"/>
    <a:srgbClr val="BEBEBE"/>
    <a:srgbClr val="D0103A"/>
    <a:srgbClr val="002244"/>
    <a:srgbClr val="808080"/>
    <a:srgbClr val="8E908F"/>
    <a:srgbClr val="5F5F5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78" y="-144"/>
      </p:cViewPr>
      <p:guideLst>
        <p:guide orient="horz" pos="1168"/>
        <p:guide pos="292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36" d="100"/>
          <a:sy n="136" d="100"/>
        </p:scale>
        <p:origin x="-2312" y="-12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57200" y="0"/>
            <a:ext cx="4038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CF0072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r>
              <a:rPr lang="en-US"/>
              <a:t>Header</a:t>
            </a:r>
            <a:endParaRPr lang="en-US" sz="120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724400" y="0"/>
            <a:ext cx="1676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CF0072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r>
              <a:rPr lang="en-US"/>
              <a:t>Date</a:t>
            </a:r>
            <a:endParaRPr lang="en-US" sz="1200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57200" y="8610600"/>
            <a:ext cx="4724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10200" y="8610600"/>
            <a:ext cx="990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CF9B1098-8560-4DAA-BDB2-450F4C7D0D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55613" y="0"/>
            <a:ext cx="404018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CF0072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r>
              <a:rPr lang="en-US"/>
              <a:t>Header</a:t>
            </a:r>
            <a:endParaRPr lang="en-US" sz="120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724400" y="0"/>
            <a:ext cx="1676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CF0072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r>
              <a:rPr lang="en-US"/>
              <a:t>Date</a:t>
            </a:r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Sub Heading</a:t>
            </a:r>
          </a:p>
          <a:p>
            <a:pPr lvl="1"/>
            <a:r>
              <a:rPr lang="en-US" noProof="0"/>
              <a:t>First text level</a:t>
            </a:r>
          </a:p>
          <a:p>
            <a:pPr lvl="2"/>
            <a:r>
              <a:rPr lang="en-US" noProof="0"/>
              <a:t>First bullet level</a:t>
            </a:r>
          </a:p>
          <a:p>
            <a:pPr lvl="3"/>
            <a:r>
              <a:rPr lang="en-US" noProof="0"/>
              <a:t>Second bullet level</a:t>
            </a:r>
          </a:p>
          <a:p>
            <a:pPr lvl="4"/>
            <a:r>
              <a:rPr lang="en-US" noProof="0"/>
              <a:t>Third bullet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55613" y="8610600"/>
            <a:ext cx="472598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chemeClr val="tx1"/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10200" y="8610600"/>
            <a:ext cx="990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437AE99A-24B8-40CF-BE59-68A76AB712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/>
  <p:notesStyle>
    <a:lvl1pPr algn="l" rtl="0" eaLnBrk="0" fontAlgn="base" hangingPunct="0">
      <a:spcBef>
        <a:spcPct val="3000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ＭＳ Ｐゴシック" pitchFamily="-65" charset="-128"/>
        <a:cs typeface="ＭＳ Ｐゴシック" pitchFamily="-65" charset="-128"/>
      </a:defRPr>
    </a:lvl1pPr>
    <a:lvl2pPr marL="1905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568325" indent="-187325" algn="l" rtl="0" eaLnBrk="0" fontAlgn="base" hangingPunct="0">
      <a:spcBef>
        <a:spcPct val="30000"/>
      </a:spcBef>
      <a:spcAft>
        <a:spcPct val="0"/>
      </a:spcAft>
      <a:buFont typeface="Times" pitchFamily="18" charset="0"/>
      <a:buChar char="–"/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949325" indent="-187325" algn="l" rtl="0" eaLnBrk="0" fontAlgn="base" hangingPunct="0">
      <a:spcBef>
        <a:spcPct val="30000"/>
      </a:spcBef>
      <a:spcAft>
        <a:spcPct val="0"/>
      </a:spcAft>
      <a:buFont typeface="Times" pitchFamily="18" charset="0"/>
      <a:buChar char="•"/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335088" indent="-195263" algn="l" rtl="0" eaLnBrk="0" fontAlgn="base" hangingPunct="0">
      <a:spcBef>
        <a:spcPct val="30000"/>
      </a:spcBef>
      <a:spcAft>
        <a:spcPct val="0"/>
      </a:spcAft>
      <a:buChar char="–"/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Times" pitchFamily="18" charset="0"/>
                <a:ea typeface="ＭＳ Ｐゴシック" pitchFamily="34" charset="-128"/>
              </a:rPr>
              <a:t>Header</a:t>
            </a:r>
            <a:endParaRPr lang="en-US" sz="1200" smtClean="0">
              <a:latin typeface="Times" pitchFamily="18" charset="0"/>
              <a:ea typeface="ＭＳ Ｐゴシック" pitchFamily="34" charset="-128"/>
            </a:endParaRP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Times" pitchFamily="18" charset="0"/>
                <a:ea typeface="ＭＳ Ｐゴシック" pitchFamily="34" charset="-128"/>
              </a:rPr>
              <a:t>Date</a:t>
            </a:r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945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E35F7C-D05A-494E-86BC-63863219B0FB}" type="slidenum">
              <a:rPr lang="en-US" smtClean="0">
                <a:latin typeface="Times" pitchFamily="18" charset="0"/>
                <a:ea typeface="ＭＳ Ｐゴシック" pitchFamily="34" charset="-128"/>
              </a:rPr>
              <a:pPr/>
              <a:t>1</a:t>
            </a:fld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946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1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 txBox="1">
            <a:spLocks noGrp="1" noChangeArrowheads="1"/>
          </p:cNvSpPr>
          <p:nvPr/>
        </p:nvSpPr>
        <p:spPr bwMode="auto">
          <a:xfrm>
            <a:off x="5410200" y="8610600"/>
            <a:ext cx="990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/>
            <a:fld id="{47A9ED10-94D7-4A57-9F34-FA5075FCC8E0}" type="slidenum">
              <a:rPr lang="en-GB" sz="1200">
                <a:solidFill>
                  <a:schemeClr val="tx1"/>
                </a:solidFill>
                <a:latin typeface="Times" pitchFamily="18" charset="0"/>
              </a:rPr>
              <a:pPr algn="r" eaLnBrk="0" hangingPunct="0"/>
              <a:t>3</a:t>
            </a:fld>
            <a:endParaRPr lang="en-GB" sz="120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 smtClean="0">
              <a:latin typeface="Times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4D948A-9D10-4759-8813-2C8518D61F7C}" type="slidenum">
              <a:rPr lang="en-GB" smtClean="0">
                <a:latin typeface="Times" pitchFamily="18" charset="0"/>
                <a:ea typeface="ＭＳ Ｐゴシック" pitchFamily="34" charset="-128"/>
              </a:rPr>
              <a:pPr/>
              <a:t>6</a:t>
            </a:fld>
            <a:endParaRPr lang="en-GB" smtClean="0">
              <a:latin typeface="Times" pitchFamily="18" charset="0"/>
              <a:ea typeface="ＭＳ Ｐゴシック" pitchFamily="34" charset="-128"/>
            </a:endParaRPr>
          </a:p>
        </p:txBody>
      </p:sp>
      <p:sp>
        <p:nvSpPr>
          <p:cNvPr id="2867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Times" pitchFamily="18" charset="0"/>
                <a:ea typeface="ＭＳ Ｐゴシック" pitchFamily="34" charset="-128"/>
              </a:rPr>
              <a:t>Why our aims are significant for science.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45250" y="1744663"/>
            <a:ext cx="1871663" cy="39624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7088" y="1744663"/>
            <a:ext cx="5465762" cy="39624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675" y="1744663"/>
            <a:ext cx="3667125" cy="5334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27088" y="1855788"/>
            <a:ext cx="3668712" cy="3851275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55788"/>
            <a:ext cx="3668713" cy="3851275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0775" y="609600"/>
            <a:ext cx="7772400" cy="515938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20775" y="1341438"/>
            <a:ext cx="3810000" cy="4754562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83175" y="1341438"/>
            <a:ext cx="3810000" cy="2300287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83175" y="3794125"/>
            <a:ext cx="3810000" cy="2301875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 noChangeArrowheads="1"/>
          </p:cNvSpPr>
          <p:nvPr>
            <p:ph type="dt" sz="half" idx="10"/>
          </p:nvPr>
        </p:nvSpPr>
        <p:spPr>
          <a:xfrm>
            <a:off x="1120775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559175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828675" y="1744663"/>
            <a:ext cx="3667125" cy="5334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27088" y="1855788"/>
            <a:ext cx="3668712" cy="1849437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855788"/>
            <a:ext cx="3668713" cy="1849437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827088" y="3857625"/>
            <a:ext cx="3668712" cy="184943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857625"/>
            <a:ext cx="3668713" cy="184943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6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69875" y="269875"/>
            <a:ext cx="2159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7"/>
          <p:cNvSpPr>
            <a:spLocks noChangeArrowheads="1"/>
          </p:cNvSpPr>
          <p:nvPr userDrawn="1"/>
        </p:nvSpPr>
        <p:spPr bwMode="auto">
          <a:xfrm>
            <a:off x="7419975" y="6400800"/>
            <a:ext cx="14398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/>
          <a:lstStyle/>
          <a:p>
            <a:pPr algn="r" eaLnBrk="0" hangingPunct="0">
              <a:defRPr/>
            </a:pPr>
            <a:r>
              <a:rPr lang="en-US" sz="1400" b="1">
                <a:solidFill>
                  <a:srgbClr val="002244"/>
                </a:solidFill>
                <a:ea typeface="ＭＳ Ｐゴシック" charset="-128"/>
                <a:cs typeface="ＭＳ Ｐゴシック" charset="-128"/>
              </a:rPr>
              <a:t>www.inf.ed.ac.uk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27088" y="1181100"/>
            <a:ext cx="7213600" cy="1042988"/>
          </a:xfrm>
        </p:spPr>
        <p:txBody>
          <a:bodyPr/>
          <a:lstStyle>
            <a:lvl1pPr>
              <a:lnSpc>
                <a:spcPct val="80000"/>
              </a:lnSpc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827088" y="2030413"/>
            <a:ext cx="7205662" cy="3979862"/>
          </a:xfrm>
        </p:spPr>
        <p:txBody>
          <a:bodyPr tIns="45720"/>
          <a:lstStyle>
            <a:lvl1pPr>
              <a:lnSpc>
                <a:spcPct val="95000"/>
              </a:lnSpc>
              <a:spcBef>
                <a:spcPct val="0"/>
              </a:spcBef>
              <a:defRPr sz="27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088" y="1855788"/>
            <a:ext cx="3668712" cy="3851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55788"/>
            <a:ext cx="3668713" cy="3851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7088" y="1855788"/>
            <a:ext cx="7489825" cy="385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3200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7" name="Picture 40"/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269875" y="269875"/>
            <a:ext cx="2159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28675" y="1744663"/>
            <a:ext cx="36671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0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  <p:sldLayoutId id="2147483663" r:id="rId12"/>
    <p:sldLayoutId id="2147483651" r:id="rId13"/>
    <p:sldLayoutId id="2147483664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F0072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F0072"/>
          </a:solidFill>
          <a:latin typeface="Times" charset="0"/>
          <a:ea typeface="ＭＳ Ｐゴシック" pitchFamily="-65" charset="-128"/>
          <a:cs typeface="ＭＳ Ｐゴシック" pitchFamily="-65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F0072"/>
          </a:solidFill>
          <a:latin typeface="Times" charset="0"/>
          <a:ea typeface="ＭＳ Ｐゴシック" pitchFamily="-65" charset="-128"/>
          <a:cs typeface="ＭＳ Ｐゴシック" pitchFamily="-65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F0072"/>
          </a:solidFill>
          <a:latin typeface="Times" charset="0"/>
          <a:ea typeface="ＭＳ Ｐゴシック" pitchFamily="-65" charset="-128"/>
          <a:cs typeface="ＭＳ Ｐゴシック" pitchFamily="-65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F0072"/>
          </a:solidFill>
          <a:latin typeface="Times" charset="0"/>
          <a:ea typeface="ＭＳ Ｐゴシック" pitchFamily="-65" charset="-128"/>
          <a:cs typeface="ＭＳ Ｐゴシック" pitchFamily="-65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CF0072"/>
          </a:solidFill>
          <a:latin typeface="Times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CF0072"/>
          </a:solidFill>
          <a:latin typeface="Times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CF0072"/>
          </a:solidFill>
          <a:latin typeface="Times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CF007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1600">
          <a:solidFill>
            <a:srgbClr val="404040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190500" indent="266700" algn="l" rtl="0" eaLnBrk="0" fontAlgn="base" hangingPunct="0">
        <a:spcBef>
          <a:spcPct val="20000"/>
        </a:spcBef>
        <a:spcAft>
          <a:spcPct val="0"/>
        </a:spcAft>
        <a:defRPr sz="1400">
          <a:solidFill>
            <a:srgbClr val="404040"/>
          </a:solidFill>
          <a:latin typeface="+mn-lt"/>
          <a:ea typeface="ＭＳ Ｐゴシック" charset="-128"/>
        </a:defRPr>
      </a:lvl2pPr>
      <a:lvl3pPr marL="668338" indent="-287338" algn="l" rtl="0" eaLnBrk="0" fontAlgn="base" hangingPunct="0">
        <a:spcBef>
          <a:spcPct val="20000"/>
        </a:spcBef>
        <a:spcAft>
          <a:spcPct val="0"/>
        </a:spcAft>
        <a:buClr>
          <a:srgbClr val="D0103A"/>
        </a:buClr>
        <a:buChar char="–"/>
        <a:defRPr sz="1400">
          <a:solidFill>
            <a:srgbClr val="404040"/>
          </a:solidFill>
          <a:latin typeface="+mn-lt"/>
          <a:ea typeface="ＭＳ Ｐゴシック" charset="-128"/>
        </a:defRPr>
      </a:lvl3pPr>
      <a:lvl4pPr marL="1046163" indent="-187325" algn="l" rtl="0" eaLnBrk="0" fontAlgn="base" hangingPunct="0">
        <a:spcBef>
          <a:spcPct val="20000"/>
        </a:spcBef>
        <a:spcAft>
          <a:spcPct val="0"/>
        </a:spcAft>
        <a:buClr>
          <a:srgbClr val="D0103A"/>
        </a:buClr>
        <a:buFont typeface="Times" pitchFamily="18" charset="0"/>
        <a:buChar char="•"/>
        <a:defRPr sz="1400">
          <a:solidFill>
            <a:srgbClr val="404040"/>
          </a:solidFill>
          <a:latin typeface="+mn-lt"/>
          <a:ea typeface="ＭＳ Ｐゴシック" charset="-128"/>
        </a:defRPr>
      </a:lvl4pPr>
      <a:lvl5pPr marL="1524000" indent="-287338" algn="l" rtl="0" eaLnBrk="0" fontAlgn="base" hangingPunct="0">
        <a:spcBef>
          <a:spcPct val="20000"/>
        </a:spcBef>
        <a:spcAft>
          <a:spcPct val="0"/>
        </a:spcAft>
        <a:buClr>
          <a:srgbClr val="D0103A"/>
        </a:buClr>
        <a:buChar char="–"/>
        <a:defRPr sz="1400">
          <a:solidFill>
            <a:srgbClr val="404040"/>
          </a:solidFill>
          <a:latin typeface="+mn-lt"/>
          <a:ea typeface="ＭＳ Ｐゴシック" charset="-128"/>
        </a:defRPr>
      </a:lvl5pPr>
      <a:lvl6pPr marL="1981200" indent="-287338" algn="l" rtl="0" fontAlgn="base">
        <a:spcBef>
          <a:spcPct val="20000"/>
        </a:spcBef>
        <a:spcAft>
          <a:spcPct val="0"/>
        </a:spcAft>
        <a:buClr>
          <a:srgbClr val="D0103A"/>
        </a:buClr>
        <a:buChar char="–"/>
        <a:defRPr sz="1400">
          <a:solidFill>
            <a:srgbClr val="8E908F"/>
          </a:solidFill>
          <a:latin typeface="+mn-lt"/>
          <a:ea typeface="ＭＳ Ｐゴシック" charset="-128"/>
        </a:defRPr>
      </a:lvl6pPr>
      <a:lvl7pPr marL="2438400" indent="-287338" algn="l" rtl="0" fontAlgn="base">
        <a:spcBef>
          <a:spcPct val="20000"/>
        </a:spcBef>
        <a:spcAft>
          <a:spcPct val="0"/>
        </a:spcAft>
        <a:buClr>
          <a:srgbClr val="D0103A"/>
        </a:buClr>
        <a:buChar char="–"/>
        <a:defRPr sz="1400">
          <a:solidFill>
            <a:srgbClr val="8E908F"/>
          </a:solidFill>
          <a:latin typeface="+mn-lt"/>
          <a:ea typeface="ＭＳ Ｐゴシック" charset="-128"/>
        </a:defRPr>
      </a:lvl7pPr>
      <a:lvl8pPr marL="2895600" indent="-287338" algn="l" rtl="0" fontAlgn="base">
        <a:spcBef>
          <a:spcPct val="20000"/>
        </a:spcBef>
        <a:spcAft>
          <a:spcPct val="0"/>
        </a:spcAft>
        <a:buClr>
          <a:srgbClr val="D0103A"/>
        </a:buClr>
        <a:buChar char="–"/>
        <a:defRPr sz="1400">
          <a:solidFill>
            <a:srgbClr val="8E908F"/>
          </a:solidFill>
          <a:latin typeface="+mn-lt"/>
          <a:ea typeface="ＭＳ Ｐゴシック" charset="-128"/>
        </a:defRPr>
      </a:lvl8pPr>
      <a:lvl9pPr marL="3352800" indent="-287338" algn="l" rtl="0" fontAlgn="base">
        <a:spcBef>
          <a:spcPct val="20000"/>
        </a:spcBef>
        <a:spcAft>
          <a:spcPct val="0"/>
        </a:spcAft>
        <a:buClr>
          <a:srgbClr val="D0103A"/>
        </a:buClr>
        <a:buChar char="–"/>
        <a:defRPr sz="1400">
          <a:solidFill>
            <a:srgbClr val="8E908F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.png"/><Relationship Id="rId18" Type="http://schemas.openxmlformats.org/officeDocument/2006/relationships/hyperlink" Target="http://www.journal-online.co.uk/" TargetMode="External"/><Relationship Id="rId26" Type="http://schemas.openxmlformats.org/officeDocument/2006/relationships/hyperlink" Target="http://www.cloudsoftcorp.com/" TargetMode="External"/><Relationship Id="rId39" Type="http://schemas.openxmlformats.org/officeDocument/2006/relationships/hyperlink" Target="http://www.contemplateltd.com/" TargetMode="External"/><Relationship Id="rId21" Type="http://schemas.openxmlformats.org/officeDocument/2006/relationships/image" Target="../media/image21.png"/><Relationship Id="rId34" Type="http://schemas.openxmlformats.org/officeDocument/2006/relationships/image" Target="../media/image29.png"/><Relationship Id="rId42" Type="http://schemas.openxmlformats.org/officeDocument/2006/relationships/image" Target="../media/image35.png"/><Relationship Id="rId47" Type="http://schemas.openxmlformats.org/officeDocument/2006/relationships/image" Target="../media/image38.jpeg"/><Relationship Id="rId50" Type="http://schemas.openxmlformats.org/officeDocument/2006/relationships/hyperlink" Target="http://www.cereproc.com/" TargetMode="External"/><Relationship Id="rId55" Type="http://schemas.openxmlformats.org/officeDocument/2006/relationships/image" Target="../media/image42.png"/><Relationship Id="rId63" Type="http://schemas.openxmlformats.org/officeDocument/2006/relationships/image" Target="../media/image48.jpeg"/><Relationship Id="rId68" Type="http://schemas.openxmlformats.org/officeDocument/2006/relationships/hyperlink" Target="http://www.socialartisan.co.uk/" TargetMode="External"/><Relationship Id="rId76" Type="http://schemas.openxmlformats.org/officeDocument/2006/relationships/image" Target="../media/image58.png"/><Relationship Id="rId7" Type="http://schemas.openxmlformats.org/officeDocument/2006/relationships/image" Target="../media/image10.png"/><Relationship Id="rId71" Type="http://schemas.openxmlformats.org/officeDocument/2006/relationships/image" Target="../media/image53.png"/><Relationship Id="rId2" Type="http://schemas.openxmlformats.org/officeDocument/2006/relationships/image" Target="../media/image6.jpeg"/><Relationship Id="rId16" Type="http://schemas.openxmlformats.org/officeDocument/2006/relationships/hyperlink" Target="http://www.winterwell.com/" TargetMode="External"/><Relationship Id="rId29" Type="http://schemas.openxmlformats.org/officeDocument/2006/relationships/image" Target="../media/image25.png"/><Relationship Id="rId11" Type="http://schemas.openxmlformats.org/officeDocument/2006/relationships/image" Target="../media/image14.jpeg"/><Relationship Id="rId24" Type="http://schemas.openxmlformats.org/officeDocument/2006/relationships/hyperlink" Target="http://www.fanduel.com/" TargetMode="External"/><Relationship Id="rId32" Type="http://schemas.openxmlformats.org/officeDocument/2006/relationships/image" Target="../media/image27.jpeg"/><Relationship Id="rId37" Type="http://schemas.openxmlformats.org/officeDocument/2006/relationships/image" Target="../media/image32.png"/><Relationship Id="rId40" Type="http://schemas.openxmlformats.org/officeDocument/2006/relationships/image" Target="../media/image34.png"/><Relationship Id="rId45" Type="http://schemas.openxmlformats.org/officeDocument/2006/relationships/hyperlink" Target="http://www.actualanalytics.com/" TargetMode="External"/><Relationship Id="rId53" Type="http://schemas.openxmlformats.org/officeDocument/2006/relationships/image" Target="../media/image41.png"/><Relationship Id="rId58" Type="http://schemas.openxmlformats.org/officeDocument/2006/relationships/image" Target="../media/image44.jpeg"/><Relationship Id="rId66" Type="http://schemas.openxmlformats.org/officeDocument/2006/relationships/hyperlink" Target="http://www.mobileacuity.com/" TargetMode="External"/><Relationship Id="rId74" Type="http://schemas.openxmlformats.org/officeDocument/2006/relationships/image" Target="../media/image56.jpeg"/><Relationship Id="rId5" Type="http://schemas.openxmlformats.org/officeDocument/2006/relationships/image" Target="../media/image9.png"/><Relationship Id="rId15" Type="http://schemas.openxmlformats.org/officeDocument/2006/relationships/image" Target="../media/image18.jpeg"/><Relationship Id="rId23" Type="http://schemas.openxmlformats.org/officeDocument/2006/relationships/image" Target="../media/image22.png"/><Relationship Id="rId28" Type="http://schemas.openxmlformats.org/officeDocument/2006/relationships/hyperlink" Target="http://www.getadministrate.com/" TargetMode="External"/><Relationship Id="rId36" Type="http://schemas.openxmlformats.org/officeDocument/2006/relationships/image" Target="../media/image31.png"/><Relationship Id="rId49" Type="http://schemas.openxmlformats.org/officeDocument/2006/relationships/image" Target="../media/image39.png"/><Relationship Id="rId57" Type="http://schemas.openxmlformats.org/officeDocument/2006/relationships/image" Target="../media/image43.png"/><Relationship Id="rId61" Type="http://schemas.openxmlformats.org/officeDocument/2006/relationships/image" Target="../media/image46.jpeg"/><Relationship Id="rId10" Type="http://schemas.openxmlformats.org/officeDocument/2006/relationships/image" Target="../media/image13.png"/><Relationship Id="rId19" Type="http://schemas.openxmlformats.org/officeDocument/2006/relationships/image" Target="../media/image20.png"/><Relationship Id="rId31" Type="http://schemas.openxmlformats.org/officeDocument/2006/relationships/image" Target="../media/image26.png"/><Relationship Id="rId44" Type="http://schemas.openxmlformats.org/officeDocument/2006/relationships/image" Target="../media/image36.png"/><Relationship Id="rId52" Type="http://schemas.openxmlformats.org/officeDocument/2006/relationships/hyperlink" Target="http://www.feusd.com/" TargetMode="External"/><Relationship Id="rId60" Type="http://schemas.openxmlformats.org/officeDocument/2006/relationships/image" Target="../media/image45.png"/><Relationship Id="rId65" Type="http://schemas.openxmlformats.org/officeDocument/2006/relationships/image" Target="../media/image50.jpeg"/><Relationship Id="rId73" Type="http://schemas.openxmlformats.org/officeDocument/2006/relationships/image" Target="../media/image55.png"/><Relationship Id="rId78" Type="http://schemas.openxmlformats.org/officeDocument/2006/relationships/image" Target="../media/image60.png"/><Relationship Id="rId4" Type="http://schemas.openxmlformats.org/officeDocument/2006/relationships/image" Target="../media/image8.png"/><Relationship Id="rId9" Type="http://schemas.openxmlformats.org/officeDocument/2006/relationships/image" Target="../media/image12.jpeg"/><Relationship Id="rId14" Type="http://schemas.openxmlformats.org/officeDocument/2006/relationships/image" Target="../media/image17.jpeg"/><Relationship Id="rId22" Type="http://schemas.openxmlformats.org/officeDocument/2006/relationships/hyperlink" Target="http://www.neo.com/" TargetMode="External"/><Relationship Id="rId27" Type="http://schemas.openxmlformats.org/officeDocument/2006/relationships/image" Target="../media/image24.png"/><Relationship Id="rId30" Type="http://schemas.openxmlformats.org/officeDocument/2006/relationships/hyperlink" Target="http://www.floatapp.com/" TargetMode="External"/><Relationship Id="rId35" Type="http://schemas.openxmlformats.org/officeDocument/2006/relationships/image" Target="../media/image30.png"/><Relationship Id="rId43" Type="http://schemas.openxmlformats.org/officeDocument/2006/relationships/hyperlink" Target="http://www.disneyresearch.com/research-labs/disney-research-zurich/" TargetMode="External"/><Relationship Id="rId48" Type="http://schemas.openxmlformats.org/officeDocument/2006/relationships/hyperlink" Target="http://www.musemantik.com/" TargetMode="External"/><Relationship Id="rId56" Type="http://schemas.openxmlformats.org/officeDocument/2006/relationships/hyperlink" Target="http://www.eads.com/eads/int/en/our-innovation/innovation-works.html" TargetMode="External"/><Relationship Id="rId64" Type="http://schemas.openxmlformats.org/officeDocument/2006/relationships/image" Target="../media/image49.jpeg"/><Relationship Id="rId69" Type="http://schemas.openxmlformats.org/officeDocument/2006/relationships/image" Target="../media/image52.png"/><Relationship Id="rId77" Type="http://schemas.openxmlformats.org/officeDocument/2006/relationships/image" Target="../media/image59.jpeg"/><Relationship Id="rId8" Type="http://schemas.openxmlformats.org/officeDocument/2006/relationships/image" Target="../media/image11.png"/><Relationship Id="rId51" Type="http://schemas.openxmlformats.org/officeDocument/2006/relationships/image" Target="../media/image40.png"/><Relationship Id="rId72" Type="http://schemas.openxmlformats.org/officeDocument/2006/relationships/image" Target="../media/image54.png"/><Relationship Id="rId3" Type="http://schemas.openxmlformats.org/officeDocument/2006/relationships/image" Target="../media/image7.png"/><Relationship Id="rId12" Type="http://schemas.openxmlformats.org/officeDocument/2006/relationships/image" Target="../media/image15.png"/><Relationship Id="rId17" Type="http://schemas.openxmlformats.org/officeDocument/2006/relationships/image" Target="../media/image19.png"/><Relationship Id="rId25" Type="http://schemas.openxmlformats.org/officeDocument/2006/relationships/image" Target="../media/image23.png"/><Relationship Id="rId33" Type="http://schemas.openxmlformats.org/officeDocument/2006/relationships/image" Target="../media/image28.jpeg"/><Relationship Id="rId38" Type="http://schemas.openxmlformats.org/officeDocument/2006/relationships/image" Target="../media/image33.png"/><Relationship Id="rId46" Type="http://schemas.openxmlformats.org/officeDocument/2006/relationships/image" Target="../media/image37.jpeg"/><Relationship Id="rId59" Type="http://schemas.openxmlformats.org/officeDocument/2006/relationships/hyperlink" Target="http://kotikan.com/" TargetMode="External"/><Relationship Id="rId67" Type="http://schemas.openxmlformats.org/officeDocument/2006/relationships/image" Target="../media/image51.jpeg"/><Relationship Id="rId20" Type="http://schemas.openxmlformats.org/officeDocument/2006/relationships/hyperlink" Target="http://www.oac-mo.net/" TargetMode="External"/><Relationship Id="rId41" Type="http://schemas.openxmlformats.org/officeDocument/2006/relationships/hyperlink" Target="http://mhnltd.co.uk/" TargetMode="External"/><Relationship Id="rId54" Type="http://schemas.openxmlformats.org/officeDocument/2006/relationships/hyperlink" Target="http://www.quoratetechnology.com/" TargetMode="External"/><Relationship Id="rId62" Type="http://schemas.openxmlformats.org/officeDocument/2006/relationships/image" Target="../media/image47.png"/><Relationship Id="rId70" Type="http://schemas.openxmlformats.org/officeDocument/2006/relationships/hyperlink" Target="http://www.speech-graphics.com/" TargetMode="External"/><Relationship Id="rId75" Type="http://schemas.openxmlformats.org/officeDocument/2006/relationships/image" Target="../media/image57.jpeg"/><Relationship Id="rId1" Type="http://schemas.openxmlformats.org/officeDocument/2006/relationships/slideLayout" Target="../slideLayouts/slideLayout14.xml"/><Relationship Id="rId6" Type="http://schemas.openxmlformats.org/officeDocument/2006/relationships/hyperlink" Target="http://www.skyscanner.net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5" descr="Forum Exterior 199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5200" y="2374900"/>
            <a:ext cx="7302500" cy="448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Rectangle 6"/>
          <p:cNvSpPr>
            <a:spLocks noChangeArrowheads="1"/>
          </p:cNvSpPr>
          <p:nvPr/>
        </p:nvSpPr>
        <p:spPr bwMode="auto">
          <a:xfrm>
            <a:off x="915988" y="1228725"/>
            <a:ext cx="6605587" cy="126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80000"/>
              </a:lnSpc>
            </a:pPr>
            <a:r>
              <a:rPr lang="en-US" sz="5400">
                <a:solidFill>
                  <a:srgbClr val="002244"/>
                </a:solidFill>
                <a:latin typeface="Times" pitchFamily="18" charset="0"/>
              </a:rPr>
              <a:t>Welcome to Informatics</a:t>
            </a:r>
          </a:p>
          <a:p>
            <a:pPr eaLnBrk="0" hangingPunct="0">
              <a:lnSpc>
                <a:spcPct val="110000"/>
              </a:lnSpc>
            </a:pPr>
            <a:endParaRPr lang="en-US" sz="2700">
              <a:solidFill>
                <a:srgbClr val="002244"/>
              </a:solidFill>
              <a:latin typeface="Times" pitchFamily="18" charset="0"/>
            </a:endParaRPr>
          </a:p>
        </p:txBody>
      </p:sp>
      <p:sp>
        <p:nvSpPr>
          <p:cNvPr id="18435" name="Line 9"/>
          <p:cNvSpPr>
            <a:spLocks noChangeShapeType="1"/>
          </p:cNvSpPr>
          <p:nvPr/>
        </p:nvSpPr>
        <p:spPr bwMode="auto">
          <a:xfrm>
            <a:off x="0" y="989013"/>
            <a:ext cx="9144000" cy="0"/>
          </a:xfrm>
          <a:prstGeom prst="line">
            <a:avLst/>
          </a:prstGeom>
          <a:noFill/>
          <a:ln w="6350">
            <a:solidFill>
              <a:srgbClr val="002244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17" descr="2007-11-15 - nigh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1175" y="3703638"/>
            <a:ext cx="4516438" cy="329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Model 1"/>
          <p:cNvPicPr>
            <a:picLocks noChangeAspect="1" noChangeArrowheads="1"/>
          </p:cNvPicPr>
          <p:nvPr/>
        </p:nvPicPr>
        <p:blipFill>
          <a:blip r:embed="rId5"/>
          <a:srcRect l="46" t="310" r="307"/>
          <a:stretch>
            <a:fillRect/>
          </a:stretch>
        </p:blipFill>
        <p:spPr bwMode="auto">
          <a:xfrm>
            <a:off x="3648075" y="3332163"/>
            <a:ext cx="4864100" cy="36496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Content Placeholder 2"/>
          <p:cNvSpPr>
            <a:spLocks noGrp="1"/>
          </p:cNvSpPr>
          <p:nvPr>
            <p:ph sz="half" idx="1"/>
          </p:nvPr>
        </p:nvSpPr>
        <p:spPr>
          <a:xfrm>
            <a:off x="825500" y="3914775"/>
            <a:ext cx="4903788" cy="1738313"/>
          </a:xfrm>
        </p:spPr>
        <p:txBody>
          <a:bodyPr>
            <a:spAutoFit/>
          </a:bodyPr>
          <a:lstStyle/>
          <a:p>
            <a:pPr marL="176213" indent="-176213">
              <a:buFontTx/>
              <a:buChar char="•"/>
            </a:pPr>
            <a:r>
              <a:rPr lang="en-GB" sz="2400" smtClean="0">
                <a:solidFill>
                  <a:srgbClr val="000000"/>
                </a:solidFill>
                <a:ea typeface="ＭＳ Ｐゴシック" pitchFamily="34" charset="-128"/>
              </a:rPr>
              <a:t>PhD: ~70 per year</a:t>
            </a:r>
          </a:p>
          <a:p>
            <a:pPr marL="176213" indent="-176213">
              <a:buFontTx/>
              <a:buChar char="•"/>
            </a:pPr>
            <a:r>
              <a:rPr lang="en-GB" sz="2400" smtClean="0">
                <a:solidFill>
                  <a:srgbClr val="000000"/>
                </a:solidFill>
                <a:ea typeface="ＭＳ Ｐゴシック" pitchFamily="34" charset="-128"/>
              </a:rPr>
              <a:t>MSc: ~200 per year</a:t>
            </a:r>
          </a:p>
          <a:p>
            <a:pPr marL="176213" indent="-176213">
              <a:buFontTx/>
              <a:buChar char="•"/>
            </a:pPr>
            <a:r>
              <a:rPr lang="en-GB" sz="2400" smtClean="0">
                <a:solidFill>
                  <a:srgbClr val="000000"/>
                </a:solidFill>
                <a:ea typeface="ＭＳ Ｐゴシック" pitchFamily="34" charset="-128"/>
              </a:rPr>
              <a:t>Undergraduate: ~100 per year</a:t>
            </a:r>
          </a:p>
        </p:txBody>
      </p:sp>
      <p:sp>
        <p:nvSpPr>
          <p:cNvPr id="20482" name="Content Placeholder 3"/>
          <p:cNvSpPr>
            <a:spLocks noGrp="1"/>
          </p:cNvSpPr>
          <p:nvPr>
            <p:ph sz="half" idx="2"/>
          </p:nvPr>
        </p:nvSpPr>
        <p:spPr>
          <a:xfrm>
            <a:off x="5314950" y="2501900"/>
            <a:ext cx="3632200" cy="1998663"/>
          </a:xfrm>
        </p:spPr>
        <p:txBody>
          <a:bodyPr/>
          <a:lstStyle/>
          <a:p>
            <a:pPr marL="0" indent="0"/>
            <a:r>
              <a:rPr lang="en-GB" sz="2000" smtClean="0">
                <a:ea typeface="ＭＳ Ｐゴシック" pitchFamily="34" charset="-128"/>
              </a:rPr>
              <a:t>20% Software Engineering</a:t>
            </a:r>
          </a:p>
          <a:p>
            <a:pPr marL="0" indent="0"/>
            <a:r>
              <a:rPr lang="en-GB" sz="2000" smtClean="0">
                <a:ea typeface="ＭＳ Ｐゴシック" pitchFamily="34" charset="-128"/>
              </a:rPr>
              <a:t>50% Computer Science</a:t>
            </a:r>
          </a:p>
          <a:p>
            <a:pPr marL="0" indent="0"/>
            <a:r>
              <a:rPr lang="en-GB" sz="2000" smtClean="0">
                <a:ea typeface="ＭＳ Ｐゴシック" pitchFamily="34" charset="-128"/>
              </a:rPr>
              <a:t>30% Other joint programmes</a:t>
            </a:r>
          </a:p>
          <a:p>
            <a:pPr marL="0" indent="0"/>
            <a:r>
              <a:rPr lang="en-GB" sz="2000" smtClean="0">
                <a:ea typeface="ＭＳ Ｐゴシック" pitchFamily="34" charset="-128"/>
              </a:rPr>
              <a:t>        (AI, Cog Sci,Maths, etc).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924175" y="254000"/>
            <a:ext cx="4819650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GB" sz="2800" b="1" kern="0" dirty="0">
                <a:solidFill>
                  <a:srgbClr val="0B345F"/>
                </a:solidFill>
                <a:latin typeface="+mj-lt"/>
                <a:ea typeface="ＭＳ Ｐゴシック" charset="-128"/>
                <a:cs typeface="ＭＳ Ｐゴシック" charset="-128"/>
              </a:rPr>
              <a:t>People</a:t>
            </a:r>
            <a:endParaRPr lang="en-GB" sz="2800" b="1" kern="0" dirty="0">
              <a:solidFill>
                <a:srgbClr val="0B345F"/>
              </a:solidFill>
              <a:latin typeface="+mj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0484" name="TextBox 7"/>
          <p:cNvSpPr txBox="1">
            <a:spLocks noChangeArrowheads="1"/>
          </p:cNvSpPr>
          <p:nvPr/>
        </p:nvSpPr>
        <p:spPr bwMode="auto">
          <a:xfrm>
            <a:off x="790575" y="1865313"/>
            <a:ext cx="4981575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763" lvl="1" eaLnBrk="0" hangingPunct="0"/>
            <a:r>
              <a:rPr lang="en-GB" sz="2000">
                <a:solidFill>
                  <a:srgbClr val="000000"/>
                </a:solidFill>
              </a:rPr>
              <a:t>~ 100 Academic staff</a:t>
            </a:r>
          </a:p>
          <a:p>
            <a:pPr marL="4763" lvl="1" eaLnBrk="0" hangingPunct="0"/>
            <a:r>
              <a:rPr lang="en-GB" sz="2000">
                <a:solidFill>
                  <a:srgbClr val="000000"/>
                </a:solidFill>
              </a:rPr>
              <a:t>~ 150 Postdoc researchers</a:t>
            </a:r>
          </a:p>
          <a:p>
            <a:pPr marL="4763" lvl="1" eaLnBrk="0" hangingPunct="0"/>
            <a:r>
              <a:rPr lang="en-GB" sz="2000">
                <a:solidFill>
                  <a:srgbClr val="000000"/>
                </a:solidFill>
              </a:rPr>
              <a:t>~   80 Support staff</a:t>
            </a:r>
          </a:p>
          <a:p>
            <a:pPr marL="4763" lvl="1" eaLnBrk="0" hangingPunct="0"/>
            <a:r>
              <a:rPr lang="en-GB" sz="2000">
                <a:solidFill>
                  <a:srgbClr val="000000"/>
                </a:solidFill>
              </a:rPr>
              <a:t>~ 250 PhD students</a:t>
            </a:r>
          </a:p>
          <a:p>
            <a:pPr marL="4763" lvl="1" eaLnBrk="0" hangingPunct="0"/>
            <a:r>
              <a:rPr lang="en-GB" sz="2000">
                <a:solidFill>
                  <a:srgbClr val="000000"/>
                </a:solidFill>
              </a:rPr>
              <a:t>~ 200 Masters students</a:t>
            </a:r>
          </a:p>
          <a:p>
            <a:pPr marL="4763" lvl="1" eaLnBrk="0" hangingPunct="0"/>
            <a:r>
              <a:rPr lang="en-GB" sz="2000">
                <a:solidFill>
                  <a:srgbClr val="000000"/>
                </a:solidFill>
              </a:rPr>
              <a:t>~ 400 Undergraduates (200 1</a:t>
            </a:r>
            <a:r>
              <a:rPr lang="en-GB" sz="2000" baseline="30000">
                <a:solidFill>
                  <a:srgbClr val="000000"/>
                </a:solidFill>
              </a:rPr>
              <a:t>st</a:t>
            </a:r>
            <a:r>
              <a:rPr lang="en-GB" sz="2000">
                <a:solidFill>
                  <a:srgbClr val="000000"/>
                </a:solidFill>
              </a:rPr>
              <a:t> year)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20485" name="TextBox 8"/>
          <p:cNvSpPr txBox="1">
            <a:spLocks noChangeArrowheads="1"/>
          </p:cNvSpPr>
          <p:nvPr/>
        </p:nvSpPr>
        <p:spPr bwMode="auto">
          <a:xfrm>
            <a:off x="614363" y="3825875"/>
            <a:ext cx="30416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u="sng">
                <a:solidFill>
                  <a:srgbClr val="000000"/>
                </a:solidFill>
              </a:rPr>
              <a:t>Graduating students:</a:t>
            </a:r>
          </a:p>
        </p:txBody>
      </p:sp>
      <p:sp>
        <p:nvSpPr>
          <p:cNvPr id="20486" name="TextBox 9"/>
          <p:cNvSpPr txBox="1">
            <a:spLocks noChangeArrowheads="1"/>
          </p:cNvSpPr>
          <p:nvPr/>
        </p:nvSpPr>
        <p:spPr bwMode="auto">
          <a:xfrm>
            <a:off x="679450" y="1387475"/>
            <a:ext cx="25273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u="sng">
                <a:solidFill>
                  <a:srgbClr val="000000"/>
                </a:solidFill>
              </a:rPr>
              <a:t>On the premises: </a:t>
            </a:r>
          </a:p>
        </p:txBody>
      </p:sp>
      <p:sp>
        <p:nvSpPr>
          <p:cNvPr id="20487" name="Left Brace 10"/>
          <p:cNvSpPr>
            <a:spLocks/>
          </p:cNvSpPr>
          <p:nvPr/>
        </p:nvSpPr>
        <p:spPr bwMode="auto">
          <a:xfrm>
            <a:off x="5116513" y="2941638"/>
            <a:ext cx="214312" cy="1420812"/>
          </a:xfrm>
          <a:prstGeom prst="leftBrace">
            <a:avLst>
              <a:gd name="adj1" fmla="val 23910"/>
              <a:gd name="adj2" fmla="val 50000"/>
            </a:avLst>
          </a:prstGeom>
          <a:noFill/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740025" y="292100"/>
            <a:ext cx="6403975" cy="515938"/>
          </a:xfrm>
        </p:spPr>
        <p:txBody>
          <a:bodyPr/>
          <a:lstStyle/>
          <a:p>
            <a:pPr eaLnBrk="1" hangingPunct="1"/>
            <a:r>
              <a:rPr lang="en-GB" b="1" smtClean="0">
                <a:solidFill>
                  <a:srgbClr val="0B345F"/>
                </a:solidFill>
                <a:ea typeface="ＭＳ Ｐゴシック" pitchFamily="34" charset="-128"/>
              </a:rPr>
              <a:t>RAE Top 10 CS/Informatics Universities</a:t>
            </a:r>
            <a:endParaRPr lang="en-GB" smtClean="0">
              <a:solidFill>
                <a:srgbClr val="0B345F"/>
              </a:solidFill>
              <a:ea typeface="ＭＳ Ｐゴシック" pitchFamily="34" charset="-128"/>
            </a:endParaRPr>
          </a:p>
        </p:txBody>
      </p:sp>
      <p:pic>
        <p:nvPicPr>
          <p:cNvPr id="7" name="Picture 6" descr="358px-Uk_map_home_nation_scotland.png"/>
          <p:cNvPicPr>
            <a:picLocks noChangeAspect="1"/>
          </p:cNvPicPr>
          <p:nvPr/>
        </p:nvPicPr>
        <p:blipFill>
          <a:blip r:embed="rId3">
            <a:alphaModFix/>
            <a:lum bright="-22000" contrast="22000"/>
          </a:blip>
          <a:stretch>
            <a:fillRect/>
          </a:stretch>
        </p:blipFill>
        <p:spPr>
          <a:xfrm>
            <a:off x="1066800" y="-208663"/>
            <a:ext cx="7010400" cy="7439210"/>
          </a:xfrm>
          <a:prstGeom prst="rect">
            <a:avLst/>
          </a:prstGeom>
          <a:scene3d>
            <a:camera prst="perspectiveFront">
              <a:rot lat="18599991" lon="0" rev="0"/>
            </a:camera>
            <a:lightRig rig="threePt" dir="t"/>
          </a:scene3d>
          <a:sp3d>
            <a:bevelT/>
          </a:sp3d>
        </p:spPr>
      </p:pic>
      <p:sp>
        <p:nvSpPr>
          <p:cNvPr id="38" name="Rectangle 37"/>
          <p:cNvSpPr/>
          <p:nvPr/>
        </p:nvSpPr>
        <p:spPr bwMode="auto">
          <a:xfrm>
            <a:off x="508000" y="1206500"/>
            <a:ext cx="3048000" cy="1244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perspectiveFront" fov="2700000">
              <a:rot lat="18959998" lon="0" rev="0"/>
            </a:camera>
            <a:lightRig rig="threePt" dir="t"/>
          </a:scene3d>
          <a:sp3d/>
        </p:spPr>
        <p:txBody>
          <a:bodyPr/>
          <a:lstStyle/>
          <a:p>
            <a:pPr eaLnBrk="0" hangingPunct="0"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34" name="Cube 33"/>
          <p:cNvSpPr/>
          <p:nvPr/>
        </p:nvSpPr>
        <p:spPr bwMode="auto">
          <a:xfrm>
            <a:off x="673100" y="1587500"/>
            <a:ext cx="279400" cy="540000"/>
          </a:xfrm>
          <a:prstGeom prst="cube">
            <a:avLst/>
          </a:prstGeom>
          <a:solidFill>
            <a:srgbClr val="008000">
              <a:alpha val="82000"/>
            </a:srgbClr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14099976" rev="0"/>
            </a:camera>
            <a:lightRig rig="threePt" dir="t"/>
          </a:scene3d>
        </p:spPr>
        <p:txBody>
          <a:bodyPr/>
          <a:lstStyle/>
          <a:p>
            <a:pPr eaLnBrk="0" hangingPunct="0"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35" name="Cube 34"/>
          <p:cNvSpPr/>
          <p:nvPr/>
        </p:nvSpPr>
        <p:spPr bwMode="auto">
          <a:xfrm>
            <a:off x="876300" y="1168400"/>
            <a:ext cx="279400" cy="540000"/>
          </a:xfrm>
          <a:prstGeom prst="cube">
            <a:avLst/>
          </a:prstGeom>
          <a:solidFill>
            <a:srgbClr val="FF0000">
              <a:alpha val="82000"/>
            </a:srgb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14099976" rev="0"/>
            </a:camera>
            <a:lightRig rig="threePt" dir="t"/>
          </a:scene3d>
        </p:spPr>
        <p:txBody>
          <a:bodyPr/>
          <a:lstStyle/>
          <a:p>
            <a:pPr eaLnBrk="0" hangingPunct="0"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1510" name="TextBox 35"/>
          <p:cNvSpPr txBox="1">
            <a:spLocks noChangeArrowheads="1"/>
          </p:cNvSpPr>
          <p:nvPr/>
        </p:nvSpPr>
        <p:spPr bwMode="auto">
          <a:xfrm>
            <a:off x="1066800" y="1422400"/>
            <a:ext cx="15922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chemeClr val="tx1"/>
                </a:solidFill>
              </a:rPr>
              <a:t>World leading</a:t>
            </a:r>
          </a:p>
        </p:txBody>
      </p:sp>
      <p:sp>
        <p:nvSpPr>
          <p:cNvPr id="21511" name="TextBox 36"/>
          <p:cNvSpPr txBox="1">
            <a:spLocks noChangeArrowheads="1"/>
          </p:cNvSpPr>
          <p:nvPr/>
        </p:nvSpPr>
        <p:spPr bwMode="auto">
          <a:xfrm>
            <a:off x="863600" y="1841500"/>
            <a:ext cx="2597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chemeClr val="tx1"/>
                </a:solidFill>
              </a:rPr>
              <a:t>Internationally excellent</a:t>
            </a:r>
          </a:p>
        </p:txBody>
      </p:sp>
      <p:sp>
        <p:nvSpPr>
          <p:cNvPr id="30" name="Oval 29"/>
          <p:cNvSpPr/>
          <p:nvPr/>
        </p:nvSpPr>
        <p:spPr bwMode="auto">
          <a:xfrm>
            <a:off x="5168900" y="2540000"/>
            <a:ext cx="444500" cy="457200"/>
          </a:xfrm>
          <a:prstGeom prst="ellipse">
            <a:avLst/>
          </a:prstGeom>
          <a:solidFill>
            <a:schemeClr val="accent1"/>
          </a:solidFill>
          <a:ln w="31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isometricTopUp">
              <a:rot lat="19476000" lon="18882001" rev="3612000"/>
            </a:camera>
            <a:lightRig rig="threePt" dir="t"/>
          </a:scene3d>
          <a:sp3d>
            <a:bevelT w="114300" prst="hardEdge"/>
          </a:sp3d>
        </p:spPr>
        <p:txBody>
          <a:bodyPr/>
          <a:lstStyle/>
          <a:p>
            <a:pPr eaLnBrk="0" hangingPunct="0"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Cube 7"/>
          <p:cNvSpPr/>
          <p:nvPr/>
        </p:nvSpPr>
        <p:spPr bwMode="auto">
          <a:xfrm>
            <a:off x="5334000" y="939800"/>
            <a:ext cx="279400" cy="1872000"/>
          </a:xfrm>
          <a:prstGeom prst="cube">
            <a:avLst/>
          </a:prstGeom>
          <a:solidFill>
            <a:srgbClr val="008000">
              <a:alpha val="82000"/>
            </a:srgbClr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14099976" rev="0"/>
            </a:camera>
            <a:lightRig rig="threePt" dir="t"/>
          </a:scene3d>
        </p:spPr>
        <p:txBody>
          <a:bodyPr/>
          <a:lstStyle/>
          <a:p>
            <a:pPr eaLnBrk="0" hangingPunct="0"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" name="Cube 10"/>
          <p:cNvSpPr/>
          <p:nvPr/>
        </p:nvSpPr>
        <p:spPr bwMode="auto">
          <a:xfrm>
            <a:off x="5181600" y="1498600"/>
            <a:ext cx="279400" cy="1332000"/>
          </a:xfrm>
          <a:prstGeom prst="cube">
            <a:avLst/>
          </a:prstGeom>
          <a:solidFill>
            <a:srgbClr val="FF0000">
              <a:alpha val="82000"/>
            </a:srgb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14099976" rev="0"/>
            </a:camera>
            <a:lightRig rig="threePt" dir="t"/>
          </a:scene3d>
        </p:spPr>
        <p:txBody>
          <a:bodyPr/>
          <a:lstStyle/>
          <a:p>
            <a:pPr eaLnBrk="0" hangingPunct="0"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5465270" y="5069018"/>
            <a:ext cx="444500" cy="457200"/>
          </a:xfrm>
          <a:prstGeom prst="ellipse">
            <a:avLst/>
          </a:prstGeom>
          <a:solidFill>
            <a:schemeClr val="accent1"/>
          </a:solidFill>
          <a:ln w="31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isometricTopUp">
              <a:rot lat="19476000" lon="18882001" rev="3612000"/>
            </a:camera>
            <a:lightRig rig="threePt" dir="t"/>
          </a:scene3d>
          <a:sp3d>
            <a:bevelT w="114300" prst="hardEdge"/>
          </a:sp3d>
        </p:spPr>
        <p:txBody>
          <a:bodyPr/>
          <a:lstStyle/>
          <a:p>
            <a:pPr eaLnBrk="0" hangingPunct="0"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2" name="Cube 21"/>
          <p:cNvSpPr/>
          <p:nvPr/>
        </p:nvSpPr>
        <p:spPr bwMode="auto">
          <a:xfrm>
            <a:off x="5617670" y="4802318"/>
            <a:ext cx="279400" cy="540000"/>
          </a:xfrm>
          <a:prstGeom prst="cube">
            <a:avLst/>
          </a:prstGeom>
          <a:solidFill>
            <a:srgbClr val="008000">
              <a:alpha val="82000"/>
            </a:srgbClr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14099976" rev="0"/>
            </a:camera>
            <a:lightRig rig="threePt" dir="t"/>
          </a:scene3d>
        </p:spPr>
        <p:txBody>
          <a:bodyPr/>
          <a:lstStyle/>
          <a:p>
            <a:pPr eaLnBrk="0" hangingPunct="0"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Cube 22"/>
          <p:cNvSpPr/>
          <p:nvPr/>
        </p:nvSpPr>
        <p:spPr bwMode="auto">
          <a:xfrm>
            <a:off x="5465270" y="5018218"/>
            <a:ext cx="279400" cy="324000"/>
          </a:xfrm>
          <a:prstGeom prst="cube">
            <a:avLst/>
          </a:prstGeom>
          <a:solidFill>
            <a:srgbClr val="FF0000">
              <a:alpha val="82000"/>
            </a:srgb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14099976" rev="0"/>
            </a:camera>
            <a:lightRig rig="threePt" dir="t"/>
          </a:scene3d>
        </p:spPr>
        <p:txBody>
          <a:bodyPr/>
          <a:lstStyle/>
          <a:p>
            <a:pPr eaLnBrk="0" hangingPunct="0"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7366000" y="5156200"/>
            <a:ext cx="444500" cy="457200"/>
          </a:xfrm>
          <a:prstGeom prst="ellipse">
            <a:avLst/>
          </a:prstGeom>
          <a:solidFill>
            <a:schemeClr val="accent1"/>
          </a:solidFill>
          <a:ln w="31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isometricTopUp">
              <a:rot lat="19476000" lon="18882001" rev="3612000"/>
            </a:camera>
            <a:lightRig rig="threePt" dir="t"/>
          </a:scene3d>
          <a:sp3d>
            <a:bevelT w="114300" prst="hardEdge"/>
          </a:sp3d>
        </p:spPr>
        <p:txBody>
          <a:bodyPr/>
          <a:lstStyle/>
          <a:p>
            <a:pPr eaLnBrk="0" hangingPunct="0"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6934200" y="5143500"/>
            <a:ext cx="444500" cy="457200"/>
          </a:xfrm>
          <a:prstGeom prst="ellipse">
            <a:avLst/>
          </a:prstGeom>
          <a:solidFill>
            <a:schemeClr val="accent1"/>
          </a:solidFill>
          <a:ln w="31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isometricTopUp">
              <a:rot lat="19476000" lon="18882001" rev="3612000"/>
            </a:camera>
            <a:lightRig rig="threePt" dir="t"/>
          </a:scene3d>
          <a:sp3d>
            <a:bevelT w="114300" prst="hardEdge"/>
          </a:sp3d>
        </p:spPr>
        <p:txBody>
          <a:bodyPr/>
          <a:lstStyle/>
          <a:p>
            <a:pPr eaLnBrk="0" hangingPunct="0"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8" name="Cube 17"/>
          <p:cNvSpPr/>
          <p:nvPr/>
        </p:nvSpPr>
        <p:spPr bwMode="auto">
          <a:xfrm>
            <a:off x="7505700" y="4483100"/>
            <a:ext cx="279400" cy="936000"/>
          </a:xfrm>
          <a:prstGeom prst="cube">
            <a:avLst/>
          </a:prstGeom>
          <a:solidFill>
            <a:srgbClr val="008000">
              <a:alpha val="82000"/>
            </a:srgbClr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14099976" rev="0"/>
            </a:camera>
            <a:lightRig rig="threePt" dir="t"/>
          </a:scene3d>
        </p:spPr>
        <p:txBody>
          <a:bodyPr/>
          <a:lstStyle/>
          <a:p>
            <a:pPr eaLnBrk="0" hangingPunct="0"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9" name="Cube 18"/>
          <p:cNvSpPr/>
          <p:nvPr/>
        </p:nvSpPr>
        <p:spPr bwMode="auto">
          <a:xfrm>
            <a:off x="7340600" y="4762500"/>
            <a:ext cx="279400" cy="648000"/>
          </a:xfrm>
          <a:prstGeom prst="cube">
            <a:avLst/>
          </a:prstGeom>
          <a:solidFill>
            <a:srgbClr val="FF0000">
              <a:alpha val="82000"/>
            </a:srgb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14099976" rev="0"/>
            </a:camera>
            <a:lightRig rig="threePt" dir="t"/>
          </a:scene3d>
        </p:spPr>
        <p:txBody>
          <a:bodyPr/>
          <a:lstStyle/>
          <a:p>
            <a:pPr eaLnBrk="0" hangingPunct="0"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39" name="Oval 38"/>
          <p:cNvSpPr/>
          <p:nvPr/>
        </p:nvSpPr>
        <p:spPr bwMode="auto">
          <a:xfrm>
            <a:off x="6718300" y="4648200"/>
            <a:ext cx="444500" cy="457200"/>
          </a:xfrm>
          <a:prstGeom prst="ellipse">
            <a:avLst/>
          </a:prstGeom>
          <a:solidFill>
            <a:schemeClr val="accent1"/>
          </a:solidFill>
          <a:ln w="31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isometricTopUp">
              <a:rot lat="19476000" lon="18882001" rev="3612000"/>
            </a:camera>
            <a:lightRig rig="threePt" dir="t"/>
          </a:scene3d>
          <a:sp3d>
            <a:bevelT w="114300" prst="hardEdge"/>
          </a:sp3d>
        </p:spPr>
        <p:txBody>
          <a:bodyPr/>
          <a:lstStyle/>
          <a:p>
            <a:pPr eaLnBrk="0" hangingPunct="0"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4" name="Cube 13"/>
          <p:cNvSpPr/>
          <p:nvPr/>
        </p:nvSpPr>
        <p:spPr bwMode="auto">
          <a:xfrm>
            <a:off x="6883400" y="4140200"/>
            <a:ext cx="279400" cy="792000"/>
          </a:xfrm>
          <a:prstGeom prst="cube">
            <a:avLst/>
          </a:prstGeom>
          <a:solidFill>
            <a:srgbClr val="008000">
              <a:alpha val="82000"/>
            </a:srgbClr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14099976" rev="0"/>
            </a:camera>
            <a:lightRig rig="threePt" dir="t"/>
          </a:scene3d>
        </p:spPr>
        <p:txBody>
          <a:bodyPr/>
          <a:lstStyle/>
          <a:p>
            <a:pPr eaLnBrk="0" hangingPunct="0"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5" name="Cube 14"/>
          <p:cNvSpPr/>
          <p:nvPr/>
        </p:nvSpPr>
        <p:spPr bwMode="auto">
          <a:xfrm>
            <a:off x="6718300" y="4140200"/>
            <a:ext cx="279400" cy="792000"/>
          </a:xfrm>
          <a:prstGeom prst="cube">
            <a:avLst/>
          </a:prstGeom>
          <a:solidFill>
            <a:srgbClr val="FF0000">
              <a:alpha val="82000"/>
            </a:srgb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14099976" rev="0"/>
            </a:camera>
            <a:lightRig rig="threePt" dir="t"/>
          </a:scene3d>
        </p:spPr>
        <p:txBody>
          <a:bodyPr/>
          <a:lstStyle/>
          <a:p>
            <a:pPr eaLnBrk="0" hangingPunct="0"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0" name="Cube 19"/>
          <p:cNvSpPr/>
          <p:nvPr/>
        </p:nvSpPr>
        <p:spPr bwMode="auto">
          <a:xfrm>
            <a:off x="7099300" y="4559300"/>
            <a:ext cx="279400" cy="864000"/>
          </a:xfrm>
          <a:prstGeom prst="cube">
            <a:avLst/>
          </a:prstGeom>
          <a:solidFill>
            <a:srgbClr val="008000">
              <a:alpha val="82000"/>
            </a:srgbClr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14099976" rev="0"/>
            </a:camera>
            <a:lightRig rig="threePt" dir="t"/>
          </a:scene3d>
        </p:spPr>
        <p:txBody>
          <a:bodyPr/>
          <a:lstStyle/>
          <a:p>
            <a:pPr eaLnBrk="0" hangingPunct="0"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1" name="Cube 20"/>
          <p:cNvSpPr/>
          <p:nvPr/>
        </p:nvSpPr>
        <p:spPr bwMode="auto">
          <a:xfrm>
            <a:off x="6946900" y="4749800"/>
            <a:ext cx="279400" cy="684000"/>
          </a:xfrm>
          <a:prstGeom prst="cube">
            <a:avLst/>
          </a:prstGeom>
          <a:solidFill>
            <a:srgbClr val="FF0000">
              <a:alpha val="82000"/>
            </a:srgb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14099976" rev="0"/>
            </a:camera>
            <a:lightRig rig="threePt" dir="t"/>
          </a:scene3d>
        </p:spPr>
        <p:txBody>
          <a:bodyPr/>
          <a:lstStyle/>
          <a:p>
            <a:pPr eaLnBrk="0" hangingPunct="0"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0" name="Oval 39"/>
          <p:cNvSpPr/>
          <p:nvPr/>
        </p:nvSpPr>
        <p:spPr bwMode="auto">
          <a:xfrm>
            <a:off x="6324600" y="4876800"/>
            <a:ext cx="444500" cy="457200"/>
          </a:xfrm>
          <a:prstGeom prst="ellipse">
            <a:avLst/>
          </a:prstGeom>
          <a:solidFill>
            <a:schemeClr val="accent1"/>
          </a:solidFill>
          <a:ln w="31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isometricTopUp">
              <a:rot lat="19476000" lon="18882001" rev="3612000"/>
            </a:camera>
            <a:lightRig rig="threePt" dir="t"/>
          </a:scene3d>
          <a:sp3d>
            <a:bevelT w="114300" prst="hardEdge"/>
          </a:sp3d>
        </p:spPr>
        <p:txBody>
          <a:bodyPr/>
          <a:lstStyle/>
          <a:p>
            <a:pPr eaLnBrk="0" hangingPunct="0"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Cube 15"/>
          <p:cNvSpPr/>
          <p:nvPr/>
        </p:nvSpPr>
        <p:spPr bwMode="auto">
          <a:xfrm>
            <a:off x="6477000" y="4267200"/>
            <a:ext cx="279400" cy="900000"/>
          </a:xfrm>
          <a:prstGeom prst="cube">
            <a:avLst/>
          </a:prstGeom>
          <a:solidFill>
            <a:srgbClr val="008000">
              <a:alpha val="82000"/>
            </a:srgbClr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14099976" rev="0"/>
            </a:camera>
            <a:lightRig rig="threePt" dir="t"/>
          </a:scene3d>
        </p:spPr>
        <p:txBody>
          <a:bodyPr/>
          <a:lstStyle/>
          <a:p>
            <a:pPr eaLnBrk="0" hangingPunct="0"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1" name="Oval 40"/>
          <p:cNvSpPr/>
          <p:nvPr/>
        </p:nvSpPr>
        <p:spPr bwMode="auto">
          <a:xfrm>
            <a:off x="5981700" y="5486400"/>
            <a:ext cx="444500" cy="457200"/>
          </a:xfrm>
          <a:prstGeom prst="ellipse">
            <a:avLst/>
          </a:prstGeom>
          <a:solidFill>
            <a:schemeClr val="accent1"/>
          </a:solidFill>
          <a:ln w="31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isometricTopUp">
              <a:rot lat="19476000" lon="18882001" rev="3612000"/>
            </a:camera>
            <a:lightRig rig="threePt" dir="t"/>
          </a:scene3d>
          <a:sp3d>
            <a:bevelT w="114300" prst="hardEdge"/>
          </a:sp3d>
        </p:spPr>
        <p:txBody>
          <a:bodyPr/>
          <a:lstStyle/>
          <a:p>
            <a:pPr eaLnBrk="0" hangingPunct="0"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5" name="Cube 24"/>
          <p:cNvSpPr/>
          <p:nvPr/>
        </p:nvSpPr>
        <p:spPr bwMode="auto">
          <a:xfrm>
            <a:off x="5994400" y="5257800"/>
            <a:ext cx="279400" cy="504000"/>
          </a:xfrm>
          <a:prstGeom prst="cube">
            <a:avLst/>
          </a:prstGeom>
          <a:solidFill>
            <a:srgbClr val="FF0000">
              <a:alpha val="82000"/>
            </a:srgb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14099976" rev="0"/>
            </a:camera>
            <a:lightRig rig="threePt" dir="t"/>
          </a:scene3d>
        </p:spPr>
        <p:txBody>
          <a:bodyPr/>
          <a:lstStyle/>
          <a:p>
            <a:pPr eaLnBrk="0" hangingPunct="0"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2" name="Oval 41"/>
          <p:cNvSpPr/>
          <p:nvPr/>
        </p:nvSpPr>
        <p:spPr bwMode="auto">
          <a:xfrm>
            <a:off x="6019800" y="4114800"/>
            <a:ext cx="444500" cy="457200"/>
          </a:xfrm>
          <a:prstGeom prst="ellipse">
            <a:avLst/>
          </a:prstGeom>
          <a:solidFill>
            <a:schemeClr val="accent1"/>
          </a:solidFill>
          <a:ln w="31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isometricTopUp">
              <a:rot lat="19476000" lon="18882001" rev="3612000"/>
            </a:camera>
            <a:lightRig rig="threePt" dir="t"/>
          </a:scene3d>
          <a:sp3d>
            <a:bevelT w="114300" prst="hardEdge"/>
          </a:sp3d>
        </p:spPr>
        <p:txBody>
          <a:bodyPr/>
          <a:lstStyle/>
          <a:p>
            <a:pPr eaLnBrk="0" hangingPunct="0"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6" name="Cube 25"/>
          <p:cNvSpPr/>
          <p:nvPr/>
        </p:nvSpPr>
        <p:spPr bwMode="auto">
          <a:xfrm>
            <a:off x="6172200" y="3848100"/>
            <a:ext cx="279400" cy="540000"/>
          </a:xfrm>
          <a:prstGeom prst="cube">
            <a:avLst/>
          </a:prstGeom>
          <a:solidFill>
            <a:srgbClr val="008000">
              <a:alpha val="82000"/>
            </a:srgbClr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14099976" rev="0"/>
            </a:camera>
            <a:lightRig rig="threePt" dir="t"/>
          </a:scene3d>
        </p:spPr>
        <p:txBody>
          <a:bodyPr/>
          <a:lstStyle/>
          <a:p>
            <a:pPr eaLnBrk="0" hangingPunct="0"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7" name="Cube 26"/>
          <p:cNvSpPr/>
          <p:nvPr/>
        </p:nvSpPr>
        <p:spPr bwMode="auto">
          <a:xfrm>
            <a:off x="6019800" y="4025900"/>
            <a:ext cx="279400" cy="360000"/>
          </a:xfrm>
          <a:prstGeom prst="cube">
            <a:avLst/>
          </a:prstGeom>
          <a:solidFill>
            <a:srgbClr val="FF0000">
              <a:alpha val="82000"/>
            </a:srgb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14099976" rev="0"/>
            </a:camera>
            <a:lightRig rig="threePt" dir="t"/>
          </a:scene3d>
        </p:spPr>
        <p:txBody>
          <a:bodyPr/>
          <a:lstStyle/>
          <a:p>
            <a:pPr eaLnBrk="0" hangingPunct="0"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" name="Cube 16"/>
          <p:cNvSpPr/>
          <p:nvPr/>
        </p:nvSpPr>
        <p:spPr bwMode="auto">
          <a:xfrm>
            <a:off x="6311900" y="4445000"/>
            <a:ext cx="279400" cy="720000"/>
          </a:xfrm>
          <a:prstGeom prst="cube">
            <a:avLst/>
          </a:prstGeom>
          <a:solidFill>
            <a:srgbClr val="FF0000">
              <a:alpha val="82000"/>
            </a:srgb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14099976" rev="0"/>
            </a:camera>
            <a:lightRig rig="threePt" dir="t"/>
          </a:scene3d>
        </p:spPr>
        <p:txBody>
          <a:bodyPr/>
          <a:lstStyle/>
          <a:p>
            <a:pPr eaLnBrk="0" hangingPunct="0"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4" name="Cube 23"/>
          <p:cNvSpPr/>
          <p:nvPr/>
        </p:nvSpPr>
        <p:spPr bwMode="auto">
          <a:xfrm>
            <a:off x="6146800" y="4965700"/>
            <a:ext cx="279400" cy="792000"/>
          </a:xfrm>
          <a:prstGeom prst="cube">
            <a:avLst/>
          </a:prstGeom>
          <a:solidFill>
            <a:srgbClr val="008000">
              <a:alpha val="82000"/>
            </a:srgbClr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14099976" rev="0"/>
            </a:camera>
            <a:lightRig rig="threePt" dir="t"/>
          </a:scene3d>
        </p:spPr>
        <p:txBody>
          <a:bodyPr/>
          <a:lstStyle/>
          <a:p>
            <a:pPr eaLnBrk="0" hangingPunct="0"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3" name="Oval 42"/>
          <p:cNvSpPr/>
          <p:nvPr/>
        </p:nvSpPr>
        <p:spPr bwMode="auto">
          <a:xfrm>
            <a:off x="5549900" y="3725316"/>
            <a:ext cx="444500" cy="457200"/>
          </a:xfrm>
          <a:prstGeom prst="ellipse">
            <a:avLst/>
          </a:prstGeom>
          <a:solidFill>
            <a:schemeClr val="accent1"/>
          </a:solidFill>
          <a:ln w="31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isometricTopUp">
              <a:rot lat="19476000" lon="18882001" rev="3612000"/>
            </a:camera>
            <a:lightRig rig="threePt" dir="t"/>
          </a:scene3d>
          <a:sp3d>
            <a:bevelT w="114300" prst="hardEdge"/>
          </a:sp3d>
        </p:spPr>
        <p:txBody>
          <a:bodyPr/>
          <a:lstStyle/>
          <a:p>
            <a:pPr eaLnBrk="0" hangingPunct="0"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" name="Cube 11"/>
          <p:cNvSpPr/>
          <p:nvPr/>
        </p:nvSpPr>
        <p:spPr bwMode="auto">
          <a:xfrm>
            <a:off x="5702300" y="2544216"/>
            <a:ext cx="279400" cy="1440000"/>
          </a:xfrm>
          <a:prstGeom prst="cube">
            <a:avLst/>
          </a:prstGeom>
          <a:solidFill>
            <a:srgbClr val="008000">
              <a:alpha val="82000"/>
            </a:srgbClr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14099976" rev="0"/>
            </a:camera>
            <a:lightRig rig="threePt" dir="t"/>
          </a:scene3d>
        </p:spPr>
        <p:txBody>
          <a:bodyPr/>
          <a:lstStyle/>
          <a:p>
            <a:pPr eaLnBrk="0" hangingPunct="0"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" name="Cube 12"/>
          <p:cNvSpPr/>
          <p:nvPr/>
        </p:nvSpPr>
        <p:spPr bwMode="auto">
          <a:xfrm>
            <a:off x="5549900" y="3204616"/>
            <a:ext cx="279400" cy="777600"/>
          </a:xfrm>
          <a:prstGeom prst="cube">
            <a:avLst/>
          </a:prstGeom>
          <a:solidFill>
            <a:srgbClr val="FF0000">
              <a:alpha val="82000"/>
            </a:srgb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14099976" rev="0"/>
            </a:camera>
            <a:lightRig rig="threePt" dir="t"/>
          </a:scene3d>
        </p:spPr>
        <p:txBody>
          <a:bodyPr/>
          <a:lstStyle/>
          <a:p>
            <a:pPr eaLnBrk="0" hangingPunct="0"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1539" name="TextBox 44"/>
          <p:cNvSpPr txBox="1">
            <a:spLocks noChangeArrowheads="1"/>
          </p:cNvSpPr>
          <p:nvPr/>
        </p:nvSpPr>
        <p:spPr bwMode="auto">
          <a:xfrm>
            <a:off x="596900" y="5854700"/>
            <a:ext cx="21986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chemeClr val="tx1"/>
                </a:solidFill>
              </a:rPr>
              <a:t>www.rae.ac.uk</a:t>
            </a:r>
          </a:p>
        </p:txBody>
      </p:sp>
      <p:sp>
        <p:nvSpPr>
          <p:cNvPr id="44" name="Oval 43"/>
          <p:cNvSpPr/>
          <p:nvPr/>
        </p:nvSpPr>
        <p:spPr bwMode="auto">
          <a:xfrm>
            <a:off x="5505326" y="4360916"/>
            <a:ext cx="444500" cy="457200"/>
          </a:xfrm>
          <a:prstGeom prst="ellipse">
            <a:avLst/>
          </a:prstGeom>
          <a:solidFill>
            <a:schemeClr val="accent1"/>
          </a:solidFill>
          <a:ln w="31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isometricTopUp">
              <a:rot lat="19476000" lon="18882001" rev="3612000"/>
            </a:camera>
            <a:lightRig rig="threePt" dir="t"/>
          </a:scene3d>
          <a:sp3d>
            <a:bevelT w="114300" prst="hardEdge"/>
          </a:sp3d>
        </p:spPr>
        <p:txBody>
          <a:bodyPr/>
          <a:lstStyle/>
          <a:p>
            <a:pPr eaLnBrk="0" hangingPunct="0"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8" name="Cube 27"/>
          <p:cNvSpPr/>
          <p:nvPr/>
        </p:nvSpPr>
        <p:spPr bwMode="auto">
          <a:xfrm>
            <a:off x="5670426" y="4081516"/>
            <a:ext cx="279400" cy="540000"/>
          </a:xfrm>
          <a:prstGeom prst="cube">
            <a:avLst/>
          </a:prstGeom>
          <a:solidFill>
            <a:srgbClr val="008000">
              <a:alpha val="82000"/>
            </a:srgbClr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14099976" rev="0"/>
            </a:camera>
            <a:lightRig rig="threePt" dir="t"/>
          </a:scene3d>
        </p:spPr>
        <p:txBody>
          <a:bodyPr/>
          <a:lstStyle/>
          <a:p>
            <a:pPr eaLnBrk="0" hangingPunct="0"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9" name="Cube 28"/>
          <p:cNvSpPr/>
          <p:nvPr/>
        </p:nvSpPr>
        <p:spPr bwMode="auto">
          <a:xfrm>
            <a:off x="5518026" y="4348216"/>
            <a:ext cx="279400" cy="270000"/>
          </a:xfrm>
          <a:prstGeom prst="cube">
            <a:avLst/>
          </a:prstGeom>
          <a:solidFill>
            <a:srgbClr val="FF0000">
              <a:alpha val="82000"/>
            </a:srgb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14099976" rev="0"/>
            </a:camera>
            <a:lightRig rig="threePt" dir="t"/>
          </a:scene3d>
        </p:spPr>
        <p:txBody>
          <a:bodyPr/>
          <a:lstStyle/>
          <a:p>
            <a:pPr eaLnBrk="0" hangingPunct="0"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08038" y="5003800"/>
            <a:ext cx="7518400" cy="8302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>
              <a:defRPr/>
            </a:pPr>
            <a:r>
              <a:rPr lang="en-GB" sz="2400" dirty="0">
                <a:solidFill>
                  <a:schemeClr val="tx1"/>
                </a:solidFill>
              </a:rPr>
              <a:t>69% more top rated research than nearest competitor 10% of all UK “world leading” research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924175" y="254000"/>
            <a:ext cx="5700713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GB" sz="2800" b="1" kern="0" dirty="0" err="1">
                <a:solidFill>
                  <a:srgbClr val="0B345F"/>
                </a:solidFill>
                <a:latin typeface="+mj-lt"/>
                <a:ea typeface="ＭＳ Ｐゴシック" charset="-128"/>
                <a:cs typeface="ＭＳ Ｐゴシック" charset="-128"/>
              </a:rPr>
              <a:t>ProspeKT</a:t>
            </a:r>
            <a:r>
              <a:rPr lang="en-GB" sz="2800" b="1" kern="0" dirty="0">
                <a:solidFill>
                  <a:srgbClr val="0B345F"/>
                </a:solidFill>
                <a:latin typeface="+mj-lt"/>
                <a:ea typeface="ＭＳ Ｐゴシック" charset="-128"/>
                <a:cs typeface="ＭＳ Ｐゴシック" charset="-128"/>
              </a:rPr>
              <a:t> + Informatics Ventures</a:t>
            </a:r>
            <a:endParaRPr lang="en-GB" sz="2800" b="1" kern="0" dirty="0">
              <a:solidFill>
                <a:srgbClr val="0B345F"/>
              </a:solidFill>
              <a:latin typeface="+mj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2913063" y="746125"/>
            <a:ext cx="6230937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GB" sz="2800" b="1" kern="0" dirty="0" err="1">
                <a:solidFill>
                  <a:srgbClr val="0B345F"/>
                </a:solidFill>
                <a:latin typeface="+mj-lt"/>
                <a:ea typeface="ＭＳ Ｐゴシック" charset="-128"/>
                <a:cs typeface="ＭＳ Ｐゴシック" charset="-128"/>
              </a:rPr>
              <a:t>AspeKT</a:t>
            </a:r>
            <a:r>
              <a:rPr lang="en-GB" sz="2800" b="1" kern="0" dirty="0">
                <a:solidFill>
                  <a:srgbClr val="0B345F"/>
                </a:solidFill>
                <a:latin typeface="+mj-lt"/>
                <a:ea typeface="ＭＳ Ｐゴシック" charset="-128"/>
                <a:cs typeface="ＭＳ Ｐゴシック" charset="-128"/>
              </a:rPr>
              <a:t> + CGES + Design Informatics</a:t>
            </a:r>
            <a:endParaRPr lang="en-GB" sz="2800" b="1" kern="0" dirty="0">
              <a:solidFill>
                <a:srgbClr val="0B345F"/>
              </a:solidFill>
              <a:latin typeface="+mj-lt"/>
              <a:ea typeface="ＭＳ Ｐゴシック" charset="-128"/>
              <a:cs typeface="ＭＳ Ｐゴシック" charset="-128"/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1239838" y="1473200"/>
          <a:ext cx="7121525" cy="320040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3560515"/>
                <a:gridCol w="3560515"/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 smtClean="0"/>
                        <a:t>Startups and spinouts: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/>
                        <a:t>33 generated</a:t>
                      </a:r>
                    </a:p>
                    <a:p>
                      <a:r>
                        <a:rPr lang="en-US" sz="2400" b="0" dirty="0" smtClean="0"/>
                        <a:t>£5M investment</a:t>
                      </a:r>
                    </a:p>
                    <a:p>
                      <a:r>
                        <a:rPr lang="en-US" sz="2400" b="0" dirty="0" smtClean="0"/>
                        <a:t>£3M sales</a:t>
                      </a:r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 smtClean="0"/>
                        <a:t>Hub effect: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/>
                        <a:t>250 companies</a:t>
                      </a:r>
                    </a:p>
                    <a:p>
                      <a:r>
                        <a:rPr lang="en-US" sz="2400" b="0" dirty="0" smtClean="0"/>
                        <a:t>17 universities</a:t>
                      </a:r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 smtClean="0"/>
                        <a:t>Entrepreneurial</a:t>
                      </a:r>
                      <a:r>
                        <a:rPr lang="en-US" sz="2400" b="0" baseline="0" dirty="0" smtClean="0"/>
                        <a:t> training: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/>
                        <a:t>23,000 hours delivery</a:t>
                      </a:r>
                    </a:p>
                    <a:p>
                      <a:r>
                        <a:rPr lang="en-US" sz="2400" b="0" dirty="0" smtClean="0"/>
                        <a:t>1000 participants</a:t>
                      </a:r>
                    </a:p>
                    <a:p>
                      <a:r>
                        <a:rPr lang="en-US" sz="2400" b="0" dirty="0" smtClean="0"/>
                        <a:t>£11M for 75 companies</a:t>
                      </a:r>
                      <a:endParaRPr lang="en-US" sz="2400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25475" y="4975225"/>
            <a:ext cx="7912100" cy="12001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400" dirty="0">
                <a:solidFill>
                  <a:schemeClr val="tx1"/>
                </a:solidFill>
              </a:rPr>
              <a:t>Edinburgh holds UK record for number of university spinoff companies in last 10 years.</a:t>
            </a:r>
          </a:p>
          <a:p>
            <a:pPr eaLnBrk="0" hangingPunct="0">
              <a:defRPr/>
            </a:pPr>
            <a:r>
              <a:rPr lang="en-US" sz="2400" dirty="0">
                <a:solidFill>
                  <a:schemeClr val="tx1"/>
                </a:solidFill>
              </a:rPr>
              <a:t>Informatics, if it was a university, would come 4th in UK.</a:t>
            </a:r>
          </a:p>
        </p:txBody>
      </p:sp>
      <p:sp>
        <p:nvSpPr>
          <p:cNvPr id="25618" name="TextBox 6"/>
          <p:cNvSpPr txBox="1">
            <a:spLocks noChangeArrowheads="1"/>
          </p:cNvSpPr>
          <p:nvPr/>
        </p:nvSpPr>
        <p:spPr bwMode="auto">
          <a:xfrm>
            <a:off x="6100763" y="6178550"/>
            <a:ext cx="24796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chemeClr val="tx1"/>
                </a:solidFill>
              </a:rPr>
              <a:t>spinoutsuk.co.uk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99" descr="Edin_background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19150"/>
            <a:ext cx="9144000" cy="603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ular Callout 5"/>
          <p:cNvSpPr/>
          <p:nvPr/>
        </p:nvSpPr>
        <p:spPr>
          <a:xfrm>
            <a:off x="5489575" y="2135188"/>
            <a:ext cx="1727200" cy="431800"/>
          </a:xfrm>
          <a:prstGeom prst="wedgeRectCallout">
            <a:avLst>
              <a:gd name="adj1" fmla="val -95168"/>
              <a:gd name="adj2" fmla="val 768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GB" dirty="0">
                <a:solidFill>
                  <a:schemeClr val="tx1"/>
                </a:solidFill>
                <a:latin typeface="Calibri" pitchFamily="34" charset="0"/>
              </a:rPr>
              <a:t>Waverley Gate</a:t>
            </a:r>
          </a:p>
        </p:txBody>
      </p:sp>
      <p:sp>
        <p:nvSpPr>
          <p:cNvPr id="20" name="Rectangular Callout 19"/>
          <p:cNvSpPr/>
          <p:nvPr/>
        </p:nvSpPr>
        <p:spPr>
          <a:xfrm>
            <a:off x="3009900" y="4938713"/>
            <a:ext cx="1511300" cy="431800"/>
          </a:xfrm>
          <a:prstGeom prst="wedgeRectCallout">
            <a:avLst>
              <a:gd name="adj1" fmla="val 9185"/>
              <a:gd name="adj2" fmla="val -19819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GB" sz="2000" dirty="0" err="1">
                <a:solidFill>
                  <a:schemeClr val="tx1"/>
                </a:solidFill>
                <a:latin typeface="Calibri" pitchFamily="34" charset="0"/>
              </a:rPr>
              <a:t>Quartermile</a:t>
            </a:r>
            <a:endParaRPr lang="en-GB" sz="20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6" name="Rectangular Callout 25"/>
          <p:cNvSpPr/>
          <p:nvPr/>
        </p:nvSpPr>
        <p:spPr>
          <a:xfrm>
            <a:off x="2419350" y="3425825"/>
            <a:ext cx="1873250" cy="431800"/>
          </a:xfrm>
          <a:prstGeom prst="wedgeRectCallout">
            <a:avLst>
              <a:gd name="adj1" fmla="val 85267"/>
              <a:gd name="adj2" fmla="val 10363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GB" sz="2000" dirty="0">
                <a:solidFill>
                  <a:schemeClr val="tx1"/>
                </a:solidFill>
                <a:latin typeface="Calibri" pitchFamily="34" charset="0"/>
              </a:rPr>
              <a:t>Appleton Tower</a:t>
            </a:r>
          </a:p>
        </p:txBody>
      </p:sp>
      <p:grpSp>
        <p:nvGrpSpPr>
          <p:cNvPr id="2" name="Group 60"/>
          <p:cNvGrpSpPr>
            <a:grpSpLocks/>
          </p:cNvGrpSpPr>
          <p:nvPr/>
        </p:nvGrpSpPr>
        <p:grpSpPr bwMode="auto">
          <a:xfrm>
            <a:off x="5489575" y="2566988"/>
            <a:ext cx="1727200" cy="1081087"/>
            <a:chOff x="5508104" y="1700808"/>
            <a:chExt cx="1728192" cy="1080120"/>
          </a:xfrm>
        </p:grpSpPr>
        <p:sp>
          <p:nvSpPr>
            <p:cNvPr id="26701" name="Rectangle 16"/>
            <p:cNvSpPr>
              <a:spLocks noChangeArrowheads="1"/>
            </p:cNvSpPr>
            <p:nvPr/>
          </p:nvSpPr>
          <p:spPr bwMode="auto">
            <a:xfrm>
              <a:off x="5508104" y="1700808"/>
              <a:ext cx="1728192" cy="10801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GB"/>
            </a:p>
          </p:txBody>
        </p:sp>
        <p:pic>
          <p:nvPicPr>
            <p:cNvPr id="26702" name="Picture 4" descr="Amazon Development Centre Scotland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652120" y="1916832"/>
              <a:ext cx="1373558" cy="2877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703" name="Picture 2" descr="Microsoft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652121" y="2348881"/>
              <a:ext cx="677364" cy="144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704" name="Picture 6" descr="Lothian NHS Board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516216" y="2276872"/>
              <a:ext cx="576684" cy="390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3" name="Rectangular Callout 62"/>
          <p:cNvSpPr/>
          <p:nvPr/>
        </p:nvSpPr>
        <p:spPr>
          <a:xfrm>
            <a:off x="6202363" y="5713413"/>
            <a:ext cx="1223962" cy="431800"/>
          </a:xfrm>
          <a:prstGeom prst="wedgeRectCallout">
            <a:avLst>
              <a:gd name="adj1" fmla="val -114176"/>
              <a:gd name="adj2" fmla="val -13808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GB" sz="2000" dirty="0" err="1">
                <a:solidFill>
                  <a:schemeClr val="tx1"/>
                </a:solidFill>
                <a:latin typeface="Calibri" pitchFamily="34" charset="0"/>
              </a:rPr>
              <a:t>Techcube</a:t>
            </a:r>
            <a:endParaRPr lang="en-GB" sz="2000" dirty="0">
              <a:solidFill>
                <a:schemeClr val="tx1"/>
              </a:solidFill>
              <a:latin typeface="Calibri" pitchFamily="34" charset="0"/>
            </a:endParaRPr>
          </a:p>
        </p:txBody>
      </p:sp>
      <p:grpSp>
        <p:nvGrpSpPr>
          <p:cNvPr id="3" name="Group 98"/>
          <p:cNvGrpSpPr>
            <a:grpSpLocks/>
          </p:cNvGrpSpPr>
          <p:nvPr/>
        </p:nvGrpSpPr>
        <p:grpSpPr bwMode="auto">
          <a:xfrm>
            <a:off x="3013075" y="5367338"/>
            <a:ext cx="1511300" cy="862012"/>
            <a:chOff x="2460625" y="5529263"/>
            <a:chExt cx="1520825" cy="862012"/>
          </a:xfrm>
        </p:grpSpPr>
        <p:sp>
          <p:nvSpPr>
            <p:cNvPr id="26696" name="Rectangle 16"/>
            <p:cNvSpPr>
              <a:spLocks noChangeArrowheads="1"/>
            </p:cNvSpPr>
            <p:nvPr/>
          </p:nvSpPr>
          <p:spPr bwMode="auto">
            <a:xfrm>
              <a:off x="2460625" y="5529263"/>
              <a:ext cx="1520825" cy="86201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GB"/>
            </a:p>
          </p:txBody>
        </p:sp>
        <p:grpSp>
          <p:nvGrpSpPr>
            <p:cNvPr id="26697" name="Group 61"/>
            <p:cNvGrpSpPr>
              <a:grpSpLocks/>
            </p:cNvGrpSpPr>
            <p:nvPr/>
          </p:nvGrpSpPr>
          <p:grpSpPr bwMode="auto">
            <a:xfrm>
              <a:off x="2466975" y="5588074"/>
              <a:ext cx="1512888" cy="351316"/>
              <a:chOff x="1619672" y="5589240"/>
              <a:chExt cx="1512168" cy="360040"/>
            </a:xfrm>
          </p:grpSpPr>
          <p:sp>
            <p:nvSpPr>
              <p:cNvPr id="26699" name="Rectangle 21"/>
              <p:cNvSpPr>
                <a:spLocks noChangeArrowheads="1"/>
              </p:cNvSpPr>
              <p:nvPr/>
            </p:nvSpPr>
            <p:spPr bwMode="auto">
              <a:xfrm>
                <a:off x="1619672" y="5589240"/>
                <a:ext cx="1512168" cy="36004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GB"/>
              </a:p>
            </p:txBody>
          </p:sp>
          <p:pic>
            <p:nvPicPr>
              <p:cNvPr id="26700" name="Picture 15" descr="skyscanner_logo.png">
                <a:hlinkClick r:id="rId6"/>
              </p:cNvPr>
              <p:cNvPicPr>
                <a:picLocks noChangeAspect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1729155" y="5589244"/>
                <a:ext cx="1273105" cy="2839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6698" name="Picture 2" descr="IBM logo.sv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586658" y="5912261"/>
              <a:ext cx="956642" cy="3730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8" name="Rectangular Callout 87"/>
          <p:cNvSpPr/>
          <p:nvPr/>
        </p:nvSpPr>
        <p:spPr>
          <a:xfrm>
            <a:off x="5775325" y="839788"/>
            <a:ext cx="1727200" cy="431800"/>
          </a:xfrm>
          <a:prstGeom prst="wedgeRectCallout">
            <a:avLst>
              <a:gd name="adj1" fmla="val -105094"/>
              <a:gd name="adj2" fmla="val 547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GB" sz="2000" dirty="0">
                <a:solidFill>
                  <a:schemeClr val="tx1"/>
                </a:solidFill>
                <a:latin typeface="Calibri" pitchFamily="34" charset="0"/>
              </a:rPr>
              <a:t>Silicon Walk</a:t>
            </a:r>
          </a:p>
        </p:txBody>
      </p:sp>
      <p:grpSp>
        <p:nvGrpSpPr>
          <p:cNvPr id="5" name="Group 76"/>
          <p:cNvGrpSpPr>
            <a:grpSpLocks/>
          </p:cNvGrpSpPr>
          <p:nvPr/>
        </p:nvGrpSpPr>
        <p:grpSpPr bwMode="auto">
          <a:xfrm>
            <a:off x="5775325" y="1271588"/>
            <a:ext cx="2778125" cy="747712"/>
            <a:chOff x="5775324" y="1262064"/>
            <a:chExt cx="2778125" cy="747711"/>
          </a:xfrm>
        </p:grpSpPr>
        <p:sp>
          <p:nvSpPr>
            <p:cNvPr id="26688" name="Rectangle 16"/>
            <p:cNvSpPr>
              <a:spLocks noChangeArrowheads="1"/>
            </p:cNvSpPr>
            <p:nvPr/>
          </p:nvSpPr>
          <p:spPr bwMode="auto">
            <a:xfrm>
              <a:off x="5775324" y="1262064"/>
              <a:ext cx="2778125" cy="74771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GB"/>
            </a:p>
          </p:txBody>
        </p:sp>
        <p:grpSp>
          <p:nvGrpSpPr>
            <p:cNvPr id="26689" name="Group 93"/>
            <p:cNvGrpSpPr>
              <a:grpSpLocks/>
            </p:cNvGrpSpPr>
            <p:nvPr/>
          </p:nvGrpSpPr>
          <p:grpSpPr bwMode="auto">
            <a:xfrm>
              <a:off x="5876925" y="1295400"/>
              <a:ext cx="704850" cy="323850"/>
              <a:chOff x="827584" y="2796928"/>
              <a:chExt cx="1728192" cy="792088"/>
            </a:xfrm>
          </p:grpSpPr>
          <p:pic>
            <p:nvPicPr>
              <p:cNvPr id="26694" name="Picture 94" descr="Miicard-Bk.JPG"/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827584" y="2796928"/>
                <a:ext cx="1728192" cy="792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695" name="Picture 4" descr="Home"/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899593" y="2940943"/>
                <a:ext cx="1609724" cy="4762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6690" name="Picture 96" descr="Mallzee_logo.JPG"/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5898864" y="1666875"/>
              <a:ext cx="832595" cy="274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91" name="Picture 64" descr="ZoneFox_logo3.png"/>
            <p:cNvPicPr>
              <a:picLocks noChangeAspect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6648450" y="1304925"/>
              <a:ext cx="796017" cy="3428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92" name="Picture 65" descr="deskunion_logoy1.png"/>
            <p:cNvPicPr>
              <a:picLocks noChangeAspect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6920865" y="1794270"/>
              <a:ext cx="1013460" cy="1583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93" name="Picture 66" descr="Appointedd_logo.JPG"/>
            <p:cNvPicPr>
              <a:picLocks noChangeAspect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7515225" y="1482285"/>
              <a:ext cx="866776" cy="219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6634" name="Group 71"/>
          <p:cNvGrpSpPr>
            <a:grpSpLocks/>
          </p:cNvGrpSpPr>
          <p:nvPr/>
        </p:nvGrpSpPr>
        <p:grpSpPr bwMode="auto">
          <a:xfrm>
            <a:off x="4368800" y="4487863"/>
            <a:ext cx="1536700" cy="422275"/>
            <a:chOff x="4368674" y="4487863"/>
            <a:chExt cx="1536827" cy="421768"/>
          </a:xfrm>
        </p:grpSpPr>
        <p:sp>
          <p:nvSpPr>
            <p:cNvPr id="16" name="Rectangular Callout 15"/>
            <p:cNvSpPr/>
            <p:nvPr/>
          </p:nvSpPr>
          <p:spPr bwMode="auto">
            <a:xfrm>
              <a:off x="4368674" y="4487863"/>
              <a:ext cx="1536827" cy="378956"/>
            </a:xfrm>
            <a:prstGeom prst="wedgeRectCallout">
              <a:avLst>
                <a:gd name="adj1" fmla="val -13552"/>
                <a:gd name="adj2" fmla="val -14511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GB"/>
            </a:p>
          </p:txBody>
        </p:sp>
        <p:pic>
          <p:nvPicPr>
            <p:cNvPr id="26687" name="Picture 14" descr="InformaticsUni_CMYK.jpg"/>
            <p:cNvPicPr>
              <a:picLocks noChangeAspect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4368674" y="4505621"/>
              <a:ext cx="1536826" cy="40401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Group 71"/>
          <p:cNvGrpSpPr>
            <a:grpSpLocks/>
          </p:cNvGrpSpPr>
          <p:nvPr/>
        </p:nvGrpSpPr>
        <p:grpSpPr bwMode="auto">
          <a:xfrm>
            <a:off x="6200775" y="2914650"/>
            <a:ext cx="2952750" cy="2859088"/>
            <a:chOff x="6200775" y="2914650"/>
            <a:chExt cx="2952750" cy="2858641"/>
          </a:xfrm>
        </p:grpSpPr>
        <p:sp>
          <p:nvSpPr>
            <p:cNvPr id="26670" name="Rectangle 47"/>
            <p:cNvSpPr>
              <a:spLocks noChangeArrowheads="1"/>
            </p:cNvSpPr>
            <p:nvPr/>
          </p:nvSpPr>
          <p:spPr bwMode="auto">
            <a:xfrm>
              <a:off x="6200775" y="2914650"/>
              <a:ext cx="2952750" cy="2808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GB"/>
            </a:p>
          </p:txBody>
        </p:sp>
        <p:pic>
          <p:nvPicPr>
            <p:cNvPr id="26671" name="Picture 4" descr="Ww_logo">
              <a:hlinkClick r:id="rId16"/>
            </p:cNvPr>
            <p:cNvPicPr>
              <a:picLocks noChangeAspect="1"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6333428" y="3629022"/>
              <a:ext cx="680147" cy="680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72" name="Picture 6" descr="Journal">
              <a:hlinkClick r:id="rId18"/>
            </p:cNvPr>
            <p:cNvPicPr>
              <a:picLocks noChangeAspect="1" noChangeArrowheads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7880350" y="4101536"/>
              <a:ext cx="749299" cy="749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73" name="Picture 8" descr="Swa">
              <a:hlinkClick r:id="rId20"/>
            </p:cNvPr>
            <p:cNvPicPr>
              <a:picLocks noChangeAspect="1" noChangeArrowheads="1"/>
            </p:cNvPicPr>
            <p:nvPr/>
          </p:nvPicPr>
          <p:blipFill>
            <a:blip r:embed="rId21"/>
            <a:srcRect/>
            <a:stretch>
              <a:fillRect/>
            </a:stretch>
          </p:blipFill>
          <p:spPr bwMode="auto">
            <a:xfrm>
              <a:off x="8479805" y="3001271"/>
              <a:ext cx="610220" cy="610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74" name="Picture 12" descr="Neo_square">
              <a:hlinkClick r:id="rId22"/>
            </p:cNvPr>
            <p:cNvPicPr>
              <a:picLocks noChangeAspect="1" noChangeArrowheads="1"/>
            </p:cNvPicPr>
            <p:nvPr/>
          </p:nvPicPr>
          <p:blipFill>
            <a:blip r:embed="rId23"/>
            <a:srcRect/>
            <a:stretch>
              <a:fillRect/>
            </a:stretch>
          </p:blipFill>
          <p:spPr bwMode="auto">
            <a:xfrm>
              <a:off x="7067318" y="4429125"/>
              <a:ext cx="630532" cy="630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75" name="Picture 18" descr="Fanduel_square">
              <a:hlinkClick r:id="rId24"/>
            </p:cNvPr>
            <p:cNvPicPr>
              <a:picLocks noChangeAspect="1" noChangeArrowheads="1"/>
            </p:cNvPicPr>
            <p:nvPr/>
          </p:nvPicPr>
          <p:blipFill>
            <a:blip r:embed="rId25"/>
            <a:srcRect/>
            <a:stretch>
              <a:fillRect/>
            </a:stretch>
          </p:blipFill>
          <p:spPr bwMode="auto">
            <a:xfrm>
              <a:off x="7778905" y="2987359"/>
              <a:ext cx="644370" cy="644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76" name="Picture 20" descr="Cloudsoft_logo">
              <a:hlinkClick r:id="rId26"/>
            </p:cNvPr>
            <p:cNvPicPr>
              <a:picLocks noChangeAspect="1" noChangeArrowheads="1"/>
            </p:cNvPicPr>
            <p:nvPr/>
          </p:nvPicPr>
          <p:blipFill>
            <a:blip r:embed="rId27"/>
            <a:srcRect/>
            <a:stretch>
              <a:fillRect/>
            </a:stretch>
          </p:blipFill>
          <p:spPr bwMode="auto">
            <a:xfrm>
              <a:off x="6341791" y="3038475"/>
              <a:ext cx="666850" cy="666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77" name="Picture 22" descr="Administrate_logo">
              <a:hlinkClick r:id="rId28"/>
            </p:cNvPr>
            <p:cNvPicPr>
              <a:picLocks noChangeAspect="1" noChangeArrowheads="1"/>
            </p:cNvPicPr>
            <p:nvPr/>
          </p:nvPicPr>
          <p:blipFill>
            <a:blip r:embed="rId29"/>
            <a:srcRect/>
            <a:stretch>
              <a:fillRect/>
            </a:stretch>
          </p:blipFill>
          <p:spPr bwMode="auto">
            <a:xfrm>
              <a:off x="7091711" y="3716375"/>
              <a:ext cx="636239" cy="636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78" name="Picture 16" descr="Float_square">
              <a:hlinkClick r:id="rId30"/>
            </p:cNvPr>
            <p:cNvPicPr>
              <a:picLocks noChangeAspect="1" noChangeArrowheads="1"/>
            </p:cNvPicPr>
            <p:nvPr/>
          </p:nvPicPr>
          <p:blipFill>
            <a:blip r:embed="rId31"/>
            <a:srcRect/>
            <a:stretch>
              <a:fillRect/>
            </a:stretch>
          </p:blipFill>
          <p:spPr bwMode="auto">
            <a:xfrm>
              <a:off x="6374548" y="4309826"/>
              <a:ext cx="643272" cy="643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79" name="Picture 6" descr="Outplay_square"/>
            <p:cNvPicPr>
              <a:picLocks noChangeAspect="1" noChangeArrowheads="1"/>
            </p:cNvPicPr>
            <p:nvPr/>
          </p:nvPicPr>
          <p:blipFill>
            <a:blip r:embed="rId32"/>
            <a:srcRect/>
            <a:stretch>
              <a:fillRect/>
            </a:stretch>
          </p:blipFill>
          <p:spPr bwMode="auto">
            <a:xfrm>
              <a:off x="8348613" y="4618533"/>
              <a:ext cx="636637" cy="636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80" name="Picture 10" descr="Stipso_logo"/>
            <p:cNvPicPr>
              <a:picLocks noChangeAspect="1" noChangeArrowheads="1"/>
            </p:cNvPicPr>
            <p:nvPr/>
          </p:nvPicPr>
          <p:blipFill>
            <a:blip r:embed="rId33"/>
            <a:srcRect/>
            <a:stretch>
              <a:fillRect/>
            </a:stretch>
          </p:blipFill>
          <p:spPr bwMode="auto">
            <a:xfrm>
              <a:off x="7092480" y="3061369"/>
              <a:ext cx="625946" cy="6259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81" name="Picture 8" descr="Peekabu_square"/>
            <p:cNvPicPr>
              <a:picLocks noChangeAspect="1" noChangeArrowheads="1"/>
            </p:cNvPicPr>
            <p:nvPr/>
          </p:nvPicPr>
          <p:blipFill>
            <a:blip r:embed="rId34"/>
            <a:srcRect/>
            <a:stretch>
              <a:fillRect/>
            </a:stretch>
          </p:blipFill>
          <p:spPr bwMode="auto">
            <a:xfrm>
              <a:off x="7786638" y="3669804"/>
              <a:ext cx="608062" cy="608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82" name="Picture 2" descr="Eosurgical_logo"/>
            <p:cNvPicPr>
              <a:picLocks noChangeAspect="1" noChangeArrowheads="1"/>
            </p:cNvPicPr>
            <p:nvPr/>
          </p:nvPicPr>
          <p:blipFill>
            <a:blip r:embed="rId35"/>
            <a:srcRect/>
            <a:stretch>
              <a:fillRect/>
            </a:stretch>
          </p:blipFill>
          <p:spPr bwMode="auto">
            <a:xfrm>
              <a:off x="8455721" y="3683545"/>
              <a:ext cx="643830" cy="6438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83" name="Picture 4" descr="Makurmedia_square"/>
            <p:cNvPicPr>
              <a:picLocks noChangeAspect="1" noChangeArrowheads="1"/>
            </p:cNvPicPr>
            <p:nvPr/>
          </p:nvPicPr>
          <p:blipFill>
            <a:blip r:embed="rId36"/>
            <a:srcRect/>
            <a:stretch>
              <a:fillRect/>
            </a:stretch>
          </p:blipFill>
          <p:spPr bwMode="auto">
            <a:xfrm>
              <a:off x="6387629" y="5052095"/>
              <a:ext cx="721196" cy="721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84" name="Picture 72" descr="Confbuzz_logo.png"/>
            <p:cNvPicPr>
              <a:picLocks noChangeAspect="1"/>
            </p:cNvPicPr>
            <p:nvPr/>
          </p:nvPicPr>
          <p:blipFill>
            <a:blip r:embed="rId37"/>
            <a:srcRect/>
            <a:stretch>
              <a:fillRect/>
            </a:stretch>
          </p:blipFill>
          <p:spPr bwMode="auto">
            <a:xfrm>
              <a:off x="8061571" y="5400675"/>
              <a:ext cx="824061" cy="2126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85" name="Picture 70" descr="planforcloud_logo.png"/>
            <p:cNvPicPr>
              <a:picLocks noChangeAspect="1"/>
            </p:cNvPicPr>
            <p:nvPr/>
          </p:nvPicPr>
          <p:blipFill>
            <a:blip r:embed="rId38"/>
            <a:srcRect/>
            <a:stretch>
              <a:fillRect/>
            </a:stretch>
          </p:blipFill>
          <p:spPr bwMode="auto">
            <a:xfrm>
              <a:off x="7074296" y="5019675"/>
              <a:ext cx="1476375" cy="295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" name="Group 77"/>
          <p:cNvGrpSpPr>
            <a:grpSpLocks/>
          </p:cNvGrpSpPr>
          <p:nvPr/>
        </p:nvGrpSpPr>
        <p:grpSpPr bwMode="auto">
          <a:xfrm>
            <a:off x="331788" y="833438"/>
            <a:ext cx="3959225" cy="2600325"/>
            <a:chOff x="322263" y="1166813"/>
            <a:chExt cx="3959225" cy="2600134"/>
          </a:xfrm>
        </p:grpSpPr>
        <p:sp>
          <p:nvSpPr>
            <p:cNvPr id="26649" name="Rectangle 23"/>
            <p:cNvSpPr>
              <a:spLocks noChangeArrowheads="1"/>
            </p:cNvSpPr>
            <p:nvPr/>
          </p:nvSpPr>
          <p:spPr bwMode="auto">
            <a:xfrm>
              <a:off x="322263" y="1166813"/>
              <a:ext cx="3959225" cy="259238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GB" sz="1600">
                <a:latin typeface="Gill Sans MT" pitchFamily="34" charset="0"/>
              </a:endParaRPr>
            </a:p>
          </p:txBody>
        </p:sp>
        <p:pic>
          <p:nvPicPr>
            <p:cNvPr id="26650" name="Picture 3" descr="Contemplate">
              <a:hlinkClick r:id="rId39"/>
            </p:cNvPr>
            <p:cNvPicPr>
              <a:picLocks noChangeAspect="1" noChangeArrowheads="1"/>
            </p:cNvPicPr>
            <p:nvPr/>
          </p:nvPicPr>
          <p:blipFill>
            <a:blip r:embed="rId40"/>
            <a:srcRect/>
            <a:stretch>
              <a:fillRect/>
            </a:stretch>
          </p:blipFill>
          <p:spPr bwMode="auto">
            <a:xfrm>
              <a:off x="3046720" y="1876425"/>
              <a:ext cx="1125230" cy="24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51" name="Picture 15" descr="MHN">
              <a:hlinkClick r:id="rId41"/>
            </p:cNvPr>
            <p:cNvPicPr>
              <a:picLocks noChangeAspect="1" noChangeArrowheads="1"/>
            </p:cNvPicPr>
            <p:nvPr/>
          </p:nvPicPr>
          <p:blipFill>
            <a:blip r:embed="rId42"/>
            <a:srcRect/>
            <a:stretch>
              <a:fillRect/>
            </a:stretch>
          </p:blipFill>
          <p:spPr bwMode="auto">
            <a:xfrm>
              <a:off x="2428876" y="2634553"/>
              <a:ext cx="533400" cy="5335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52" name="Picture 20">
              <a:hlinkClick r:id="rId43"/>
            </p:cNvPr>
            <p:cNvPicPr>
              <a:picLocks noChangeAspect="1"/>
            </p:cNvPicPr>
            <p:nvPr/>
          </p:nvPicPr>
          <p:blipFill>
            <a:blip r:embed="rId44"/>
            <a:srcRect/>
            <a:stretch>
              <a:fillRect/>
            </a:stretch>
          </p:blipFill>
          <p:spPr bwMode="auto">
            <a:xfrm>
              <a:off x="3065809" y="2857855"/>
              <a:ext cx="1175640" cy="371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53" name="Picture 23" descr="Actual_Analytics.JPG">
              <a:hlinkClick r:id="rId45"/>
            </p:cNvPr>
            <p:cNvPicPr>
              <a:picLocks noChangeAspect="1"/>
            </p:cNvPicPr>
            <p:nvPr/>
          </p:nvPicPr>
          <p:blipFill>
            <a:blip r:embed="rId46"/>
            <a:srcRect/>
            <a:stretch>
              <a:fillRect/>
            </a:stretch>
          </p:blipFill>
          <p:spPr bwMode="auto">
            <a:xfrm>
              <a:off x="3039774" y="2466975"/>
              <a:ext cx="856032" cy="341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54" name="Picture 21" descr="https://legalesign.com/static/img/logo1.jpg"/>
            <p:cNvPicPr>
              <a:picLocks noChangeAspect="1" noChangeArrowheads="1"/>
            </p:cNvPicPr>
            <p:nvPr/>
          </p:nvPicPr>
          <p:blipFill>
            <a:blip r:embed="rId47"/>
            <a:srcRect/>
            <a:stretch>
              <a:fillRect/>
            </a:stretch>
          </p:blipFill>
          <p:spPr bwMode="auto">
            <a:xfrm>
              <a:off x="3271144" y="1429333"/>
              <a:ext cx="887666" cy="2184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55" name="Picture 14" descr="Musemantik">
              <a:hlinkClick r:id="rId48"/>
            </p:cNvPr>
            <p:cNvPicPr>
              <a:picLocks noChangeAspect="1" noChangeArrowheads="1"/>
            </p:cNvPicPr>
            <p:nvPr/>
          </p:nvPicPr>
          <p:blipFill>
            <a:blip r:embed="rId49"/>
            <a:srcRect/>
            <a:stretch>
              <a:fillRect/>
            </a:stretch>
          </p:blipFill>
          <p:spPr bwMode="auto">
            <a:xfrm>
              <a:off x="3041877" y="2190574"/>
              <a:ext cx="1093343" cy="2002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56" name="Picture 2" descr="Cereproc">
              <a:hlinkClick r:id="rId50"/>
            </p:cNvPr>
            <p:cNvPicPr>
              <a:picLocks noChangeAspect="1" noChangeArrowheads="1"/>
            </p:cNvPicPr>
            <p:nvPr/>
          </p:nvPicPr>
          <p:blipFill>
            <a:blip r:embed="rId51"/>
            <a:srcRect/>
            <a:stretch>
              <a:fillRect/>
            </a:stretch>
          </p:blipFill>
          <p:spPr bwMode="auto">
            <a:xfrm>
              <a:off x="490596" y="2576856"/>
              <a:ext cx="714910" cy="4139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57" name="Picture 18">
              <a:hlinkClick r:id="rId52"/>
            </p:cNvPr>
            <p:cNvPicPr>
              <a:picLocks noChangeAspect="1"/>
            </p:cNvPicPr>
            <p:nvPr/>
          </p:nvPicPr>
          <p:blipFill>
            <a:blip r:embed="rId53"/>
            <a:srcRect/>
            <a:stretch>
              <a:fillRect/>
            </a:stretch>
          </p:blipFill>
          <p:spPr bwMode="auto">
            <a:xfrm>
              <a:off x="1593589" y="3384285"/>
              <a:ext cx="601632" cy="2256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58" name="Picture 21" descr="QuorateWebLogoAMS.png">
              <a:hlinkClick r:id="rId54"/>
            </p:cNvPr>
            <p:cNvPicPr>
              <a:picLocks noChangeAspect="1"/>
            </p:cNvPicPr>
            <p:nvPr/>
          </p:nvPicPr>
          <p:blipFill>
            <a:blip r:embed="rId55"/>
            <a:srcRect/>
            <a:stretch>
              <a:fillRect/>
            </a:stretch>
          </p:blipFill>
          <p:spPr bwMode="auto">
            <a:xfrm>
              <a:off x="553057" y="3206352"/>
              <a:ext cx="827945" cy="3750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59" name="Picture 25">
              <a:hlinkClick r:id="rId56"/>
            </p:cNvPr>
            <p:cNvPicPr>
              <a:picLocks noChangeAspect="1"/>
            </p:cNvPicPr>
            <p:nvPr/>
          </p:nvPicPr>
          <p:blipFill>
            <a:blip r:embed="rId57"/>
            <a:srcRect l="11539" t="7692" r="3847" b="10255"/>
            <a:stretch>
              <a:fillRect/>
            </a:stretch>
          </p:blipFill>
          <p:spPr bwMode="auto">
            <a:xfrm>
              <a:off x="3438525" y="3274941"/>
              <a:ext cx="676275" cy="4920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60" name="Picture 2" descr="ettc"/>
            <p:cNvPicPr>
              <a:picLocks noChangeAspect="1" noChangeArrowheads="1"/>
            </p:cNvPicPr>
            <p:nvPr/>
          </p:nvPicPr>
          <p:blipFill>
            <a:blip r:embed="rId58"/>
            <a:srcRect/>
            <a:stretch>
              <a:fillRect/>
            </a:stretch>
          </p:blipFill>
          <p:spPr bwMode="auto">
            <a:xfrm>
              <a:off x="1104833" y="2049595"/>
              <a:ext cx="632671" cy="322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61" name="Picture 5" descr="Kotikan">
              <a:hlinkClick r:id="rId59"/>
            </p:cNvPr>
            <p:cNvPicPr>
              <a:picLocks noChangeAspect="1" noChangeArrowheads="1"/>
            </p:cNvPicPr>
            <p:nvPr/>
          </p:nvPicPr>
          <p:blipFill>
            <a:blip r:embed="rId60"/>
            <a:srcRect/>
            <a:stretch>
              <a:fillRect/>
            </a:stretch>
          </p:blipFill>
          <p:spPr bwMode="auto">
            <a:xfrm>
              <a:off x="2342082" y="1526199"/>
              <a:ext cx="972618" cy="4728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62" name="Picture 67" descr="Interface3_logo.JPG"/>
            <p:cNvPicPr>
              <a:picLocks noChangeAspect="1"/>
            </p:cNvPicPr>
            <p:nvPr/>
          </p:nvPicPr>
          <p:blipFill>
            <a:blip r:embed="rId61"/>
            <a:srcRect/>
            <a:stretch>
              <a:fillRect/>
            </a:stretch>
          </p:blipFill>
          <p:spPr bwMode="auto">
            <a:xfrm>
              <a:off x="2347913" y="3439289"/>
              <a:ext cx="728662" cy="2659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63" name="Picture 68" descr="tigerface_logo.png"/>
            <p:cNvPicPr>
              <a:picLocks noChangeAspect="1"/>
            </p:cNvPicPr>
            <p:nvPr/>
          </p:nvPicPr>
          <p:blipFill>
            <a:blip r:embed="rId62"/>
            <a:srcRect/>
            <a:stretch>
              <a:fillRect/>
            </a:stretch>
          </p:blipFill>
          <p:spPr bwMode="auto">
            <a:xfrm>
              <a:off x="2290763" y="3186793"/>
              <a:ext cx="833437" cy="2517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64" name="Picture 71" descr="DroneDeploy_logo.JPG"/>
            <p:cNvPicPr>
              <a:picLocks noChangeAspect="1"/>
            </p:cNvPicPr>
            <p:nvPr/>
          </p:nvPicPr>
          <p:blipFill>
            <a:blip r:embed="rId63"/>
            <a:srcRect/>
            <a:stretch>
              <a:fillRect/>
            </a:stretch>
          </p:blipFill>
          <p:spPr bwMode="auto">
            <a:xfrm>
              <a:off x="1400176" y="2586126"/>
              <a:ext cx="1028700" cy="252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65" name="Picture 73" descr="Digital_Healthcare_TIC_logo.JPG"/>
            <p:cNvPicPr>
              <a:picLocks noChangeAspect="1"/>
            </p:cNvPicPr>
            <p:nvPr/>
          </p:nvPicPr>
          <p:blipFill>
            <a:blip r:embed="rId64"/>
            <a:srcRect/>
            <a:stretch>
              <a:fillRect/>
            </a:stretch>
          </p:blipFill>
          <p:spPr bwMode="auto">
            <a:xfrm>
              <a:off x="390525" y="1338385"/>
              <a:ext cx="647700" cy="11428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66" name="1aeb7d3d-f2f0-4658-ae08-fbe3bcea9c26" descr="imgres.jpg"/>
            <p:cNvPicPr>
              <a:picLocks noChangeAspect="1" noChangeArrowheads="1"/>
            </p:cNvPicPr>
            <p:nvPr/>
          </p:nvPicPr>
          <p:blipFill>
            <a:blip r:embed="rId65"/>
            <a:srcRect/>
            <a:stretch>
              <a:fillRect/>
            </a:stretch>
          </p:blipFill>
          <p:spPr bwMode="auto">
            <a:xfrm>
              <a:off x="1219199" y="1362075"/>
              <a:ext cx="1200151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67" name="Picture 6" descr="mobile acuity">
              <a:hlinkClick r:id="rId66"/>
            </p:cNvPr>
            <p:cNvPicPr>
              <a:picLocks noChangeAspect="1" noChangeArrowheads="1"/>
            </p:cNvPicPr>
            <p:nvPr/>
          </p:nvPicPr>
          <p:blipFill>
            <a:blip r:embed="rId67"/>
            <a:srcRect/>
            <a:stretch>
              <a:fillRect/>
            </a:stretch>
          </p:blipFill>
          <p:spPr bwMode="auto">
            <a:xfrm>
              <a:off x="1781175" y="1866900"/>
              <a:ext cx="1158536" cy="257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68" name="Picture 22" descr="Social_Artisan_logo.png">
              <a:hlinkClick r:id="rId68"/>
            </p:cNvPr>
            <p:cNvPicPr>
              <a:picLocks noChangeAspect="1"/>
            </p:cNvPicPr>
            <p:nvPr/>
          </p:nvPicPr>
          <p:blipFill>
            <a:blip r:embed="rId69"/>
            <a:srcRect/>
            <a:stretch>
              <a:fillRect/>
            </a:stretch>
          </p:blipFill>
          <p:spPr bwMode="auto">
            <a:xfrm>
              <a:off x="1209675" y="2949575"/>
              <a:ext cx="1079500" cy="209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69" name="Picture 20">
              <a:hlinkClick r:id="rId70"/>
            </p:cNvPr>
            <p:cNvPicPr>
              <a:picLocks noChangeAspect="1"/>
            </p:cNvPicPr>
            <p:nvPr/>
          </p:nvPicPr>
          <p:blipFill>
            <a:blip r:embed="rId71"/>
            <a:srcRect/>
            <a:stretch>
              <a:fillRect/>
            </a:stretch>
          </p:blipFill>
          <p:spPr bwMode="auto">
            <a:xfrm>
              <a:off x="1866900" y="2179152"/>
              <a:ext cx="1003125" cy="2569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2" name="Rectangular Callout 71"/>
          <p:cNvSpPr/>
          <p:nvPr/>
        </p:nvSpPr>
        <p:spPr>
          <a:xfrm>
            <a:off x="1123950" y="4195763"/>
            <a:ext cx="1511300" cy="431800"/>
          </a:xfrm>
          <a:prstGeom prst="wedgeRectCallout">
            <a:avLst>
              <a:gd name="adj1" fmla="val 74731"/>
              <a:gd name="adj2" fmla="val -1165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GB" sz="2000" dirty="0" err="1">
                <a:solidFill>
                  <a:schemeClr val="tx1"/>
                </a:solidFill>
                <a:latin typeface="Calibri" pitchFamily="34" charset="0"/>
              </a:rPr>
              <a:t>Evo</a:t>
            </a:r>
            <a:r>
              <a:rPr lang="en-GB" sz="2000" dirty="0">
                <a:solidFill>
                  <a:schemeClr val="tx1"/>
                </a:solidFill>
                <a:latin typeface="Calibri" pitchFamily="34" charset="0"/>
              </a:rPr>
              <a:t> House</a:t>
            </a:r>
          </a:p>
        </p:txBody>
      </p:sp>
      <p:grpSp>
        <p:nvGrpSpPr>
          <p:cNvPr id="11" name="Group 85"/>
          <p:cNvGrpSpPr>
            <a:grpSpLocks/>
          </p:cNvGrpSpPr>
          <p:nvPr/>
        </p:nvGrpSpPr>
        <p:grpSpPr bwMode="auto">
          <a:xfrm>
            <a:off x="142875" y="4606925"/>
            <a:ext cx="2495550" cy="1069975"/>
            <a:chOff x="142875" y="4606998"/>
            <a:chExt cx="2495550" cy="1069902"/>
          </a:xfrm>
        </p:grpSpPr>
        <p:sp>
          <p:nvSpPr>
            <p:cNvPr id="26640" name="Rectangle 21"/>
            <p:cNvSpPr>
              <a:spLocks noChangeArrowheads="1"/>
            </p:cNvSpPr>
            <p:nvPr/>
          </p:nvSpPr>
          <p:spPr bwMode="auto">
            <a:xfrm>
              <a:off x="142875" y="4606998"/>
              <a:ext cx="2495550" cy="106990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GB"/>
            </a:p>
          </p:txBody>
        </p:sp>
        <p:pic>
          <p:nvPicPr>
            <p:cNvPr id="26641" name="Picture 2" descr="http://beta.flockedu.co.uk/images/HoldingLogo.png"/>
            <p:cNvPicPr>
              <a:picLocks noChangeAspect="1" noChangeArrowheads="1"/>
            </p:cNvPicPr>
            <p:nvPr/>
          </p:nvPicPr>
          <p:blipFill>
            <a:blip r:embed="rId72"/>
            <a:srcRect/>
            <a:stretch>
              <a:fillRect/>
            </a:stretch>
          </p:blipFill>
          <p:spPr bwMode="auto">
            <a:xfrm>
              <a:off x="295275" y="4704501"/>
              <a:ext cx="920625" cy="296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42" name="Picture 3"/>
            <p:cNvPicPr>
              <a:picLocks noChangeAspect="1" noChangeArrowheads="1"/>
            </p:cNvPicPr>
            <p:nvPr/>
          </p:nvPicPr>
          <p:blipFill>
            <a:blip r:embed="rId73"/>
            <a:srcRect/>
            <a:stretch>
              <a:fillRect/>
            </a:stretch>
          </p:blipFill>
          <p:spPr bwMode="auto">
            <a:xfrm>
              <a:off x="1271589" y="4724400"/>
              <a:ext cx="661986" cy="4824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6643" name="Group 81"/>
            <p:cNvGrpSpPr>
              <a:grpSpLocks/>
            </p:cNvGrpSpPr>
            <p:nvPr/>
          </p:nvGrpSpPr>
          <p:grpSpPr bwMode="auto">
            <a:xfrm>
              <a:off x="247649" y="5095875"/>
              <a:ext cx="1247775" cy="295275"/>
              <a:chOff x="247650" y="5048249"/>
              <a:chExt cx="1352550" cy="323850"/>
            </a:xfrm>
          </p:grpSpPr>
          <p:pic>
            <p:nvPicPr>
              <p:cNvPr id="26647" name="Picture 79" descr="SpecifiedBy1.JPG"/>
              <p:cNvPicPr>
                <a:picLocks noChangeAspect="1"/>
              </p:cNvPicPr>
              <p:nvPr/>
            </p:nvPicPr>
            <p:blipFill>
              <a:blip r:embed="rId74"/>
              <a:srcRect/>
              <a:stretch>
                <a:fillRect/>
              </a:stretch>
            </p:blipFill>
            <p:spPr bwMode="auto">
              <a:xfrm>
                <a:off x="247650" y="5048249"/>
                <a:ext cx="268326" cy="314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648" name="Picture 80" descr="SpecifiedBy2.JPG"/>
              <p:cNvPicPr>
                <a:picLocks noChangeAspect="1"/>
              </p:cNvPicPr>
              <p:nvPr/>
            </p:nvPicPr>
            <p:blipFill>
              <a:blip r:embed="rId75"/>
              <a:srcRect/>
              <a:stretch>
                <a:fillRect/>
              </a:stretch>
            </p:blipFill>
            <p:spPr bwMode="auto">
              <a:xfrm>
                <a:off x="490538" y="5103392"/>
                <a:ext cx="1109662" cy="2687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6644" name="Picture 82" descr="relicarte_digital.png"/>
            <p:cNvPicPr>
              <a:picLocks noChangeAspect="1"/>
            </p:cNvPicPr>
            <p:nvPr/>
          </p:nvPicPr>
          <p:blipFill>
            <a:blip r:embed="rId76"/>
            <a:srcRect/>
            <a:stretch>
              <a:fillRect/>
            </a:stretch>
          </p:blipFill>
          <p:spPr bwMode="auto">
            <a:xfrm>
              <a:off x="1404621" y="5331634"/>
              <a:ext cx="1014729" cy="207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45" name="Picture 83" descr="re-sounding_logo.JPG"/>
            <p:cNvPicPr>
              <a:picLocks noChangeAspect="1"/>
            </p:cNvPicPr>
            <p:nvPr/>
          </p:nvPicPr>
          <p:blipFill>
            <a:blip r:embed="rId77"/>
            <a:srcRect/>
            <a:stretch>
              <a:fillRect/>
            </a:stretch>
          </p:blipFill>
          <p:spPr bwMode="auto">
            <a:xfrm>
              <a:off x="1790700" y="4805362"/>
              <a:ext cx="819150" cy="204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46" name="Picture 84" descr="LuckyFrame_logo.png"/>
            <p:cNvPicPr>
              <a:picLocks noChangeAspect="1"/>
            </p:cNvPicPr>
            <p:nvPr/>
          </p:nvPicPr>
          <p:blipFill>
            <a:blip r:embed="rId78"/>
            <a:srcRect/>
            <a:stretch>
              <a:fillRect/>
            </a:stretch>
          </p:blipFill>
          <p:spPr bwMode="auto">
            <a:xfrm>
              <a:off x="295275" y="5391150"/>
              <a:ext cx="1028700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2" name="Rectangle 2"/>
          <p:cNvSpPr txBox="1">
            <a:spLocks noChangeArrowheads="1"/>
          </p:cNvSpPr>
          <p:nvPr/>
        </p:nvSpPr>
        <p:spPr bwMode="auto">
          <a:xfrm>
            <a:off x="2924175" y="214313"/>
            <a:ext cx="5494338" cy="51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GB" sz="2800" b="1" kern="0" dirty="0">
                <a:solidFill>
                  <a:srgbClr val="0B345F"/>
                </a:solidFill>
                <a:latin typeface="+mj-lt"/>
                <a:ea typeface="ＭＳ Ｐゴシック" charset="-128"/>
                <a:cs typeface="ＭＳ Ｐゴシック" charset="-128"/>
              </a:rPr>
              <a:t>Edinburgh Start-up Ecosystem</a:t>
            </a:r>
            <a:endParaRPr lang="en-GB" sz="2800" b="1" kern="0" dirty="0">
              <a:solidFill>
                <a:srgbClr val="0B345F"/>
              </a:solidFill>
              <a:latin typeface="+mj-lt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>
          <a:xfrm>
            <a:off x="2924175" y="292100"/>
            <a:ext cx="4819650" cy="515938"/>
          </a:xfrm>
        </p:spPr>
        <p:txBody>
          <a:bodyPr/>
          <a:lstStyle/>
          <a:p>
            <a:pPr eaLnBrk="1" hangingPunct="1"/>
            <a:r>
              <a:rPr lang="en-GB" b="1" smtClean="0">
                <a:solidFill>
                  <a:srgbClr val="0B345F"/>
                </a:solidFill>
                <a:ea typeface="ＭＳ Ｐゴシック" pitchFamily="34" charset="-128"/>
              </a:rPr>
              <a:t>Foundations for a new science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0838" y="909638"/>
            <a:ext cx="8108950" cy="3319462"/>
          </a:xfrm>
        </p:spPr>
        <p:txBody>
          <a:bodyPr/>
          <a:lstStyle/>
          <a:p>
            <a:pPr marL="0" indent="0" eaLnBrk="1" hangingPunct="1"/>
            <a:r>
              <a:rPr lang="en-GB" sz="2400" b="1" smtClean="0">
                <a:ea typeface="ＭＳ Ｐゴシック" pitchFamily="34" charset="-128"/>
              </a:rPr>
              <a:t>The science of information </a:t>
            </a:r>
            <a:r>
              <a:rPr lang="en-GB" sz="2400" smtClean="0">
                <a:ea typeface="ＭＳ Ｐゴシック" pitchFamily="34" charset="-128"/>
              </a:rPr>
              <a:t>– how natural and artificial systems process, store and communicate information</a:t>
            </a:r>
          </a:p>
          <a:p>
            <a:pPr lvl="1" indent="0" eaLnBrk="1" hangingPunct="1"/>
            <a:endParaRPr lang="en-GB" sz="1000" smtClean="0">
              <a:ea typeface="ＭＳ Ｐゴシック" pitchFamily="34" charset="-128"/>
            </a:endParaRPr>
          </a:p>
          <a:p>
            <a:pPr lvl="1" indent="0" eaLnBrk="1" hangingPunct="1"/>
            <a:r>
              <a:rPr lang="en-GB" sz="2400" smtClean="0">
                <a:ea typeface="ＭＳ Ｐゴシック" pitchFamily="34" charset="-128"/>
              </a:rPr>
              <a:t>A fundamental science underpinning all areas of life - Academic, Industrial and Social.</a:t>
            </a:r>
          </a:p>
          <a:p>
            <a:pPr marL="0" indent="0" eaLnBrk="1" hangingPunct="1"/>
            <a:endParaRPr lang="en-GB" sz="1000" smtClean="0">
              <a:ea typeface="ＭＳ Ｐゴシック" pitchFamily="34" charset="-128"/>
            </a:endParaRPr>
          </a:p>
          <a:p>
            <a:pPr lvl="1" indent="0" eaLnBrk="1" hangingPunct="1"/>
            <a:r>
              <a:rPr lang="en-GB" sz="2400" smtClean="0">
                <a:ea typeface="ＭＳ Ｐゴシック" pitchFamily="34" charset="-128"/>
              </a:rPr>
              <a:t>Encompasses sub-disciplines such as Computer Science, Artificial Intelligence and Cognitive Science</a:t>
            </a:r>
          </a:p>
          <a:p>
            <a:pPr lvl="1" indent="0" eaLnBrk="1" hangingPunct="1"/>
            <a:endParaRPr lang="en-GB" sz="2400" smtClean="0">
              <a:ea typeface="ＭＳ Ｐゴシック" pitchFamily="34" charset="-128"/>
            </a:endParaRPr>
          </a:p>
        </p:txBody>
      </p:sp>
      <p:sp>
        <p:nvSpPr>
          <p:cNvPr id="27651" name="Rectangle 1029"/>
          <p:cNvSpPr>
            <a:spLocks noChangeArrowheads="1"/>
          </p:cNvSpPr>
          <p:nvPr/>
        </p:nvSpPr>
        <p:spPr bwMode="auto">
          <a:xfrm>
            <a:off x="596900" y="4546600"/>
            <a:ext cx="7937500" cy="14224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GB" sz="2400">
                <a:solidFill>
                  <a:srgbClr val="0B345F"/>
                </a:solidFill>
              </a:rPr>
              <a:t>This view of informatics is necessary because:</a:t>
            </a:r>
          </a:p>
          <a:p>
            <a:pPr eaLnBrk="0" hangingPunct="0"/>
            <a:r>
              <a:rPr lang="en-GB" sz="2400">
                <a:solidFill>
                  <a:srgbClr val="0B345F"/>
                </a:solidFill>
              </a:rPr>
              <a:t>     Big technological problems are multi-disciplinary</a:t>
            </a:r>
          </a:p>
          <a:p>
            <a:pPr eaLnBrk="0" hangingPunct="0"/>
            <a:r>
              <a:rPr lang="en-GB" sz="2400">
                <a:solidFill>
                  <a:srgbClr val="0B345F"/>
                </a:solidFill>
              </a:rPr>
              <a:t>     Big societal problems demand integrative science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Oval 3"/>
          <p:cNvSpPr>
            <a:spLocks noChangeArrowheads="1"/>
          </p:cNvSpPr>
          <p:nvPr/>
        </p:nvSpPr>
        <p:spPr bwMode="auto">
          <a:xfrm>
            <a:off x="3957638" y="1033463"/>
            <a:ext cx="468312" cy="4683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eaLnBrk="0" hangingPunct="0"/>
            <a:r>
              <a:rPr lang="en-US" sz="1400">
                <a:solidFill>
                  <a:schemeClr val="tx1"/>
                </a:solidFill>
              </a:rPr>
              <a:t>Quantum</a:t>
            </a:r>
          </a:p>
          <a:p>
            <a:pPr eaLnBrk="0" hangingPunct="0"/>
            <a:r>
              <a:rPr lang="en-US" sz="1400">
                <a:solidFill>
                  <a:schemeClr val="tx1"/>
                </a:solidFill>
              </a:rPr>
              <a:t>computation</a:t>
            </a:r>
          </a:p>
        </p:txBody>
      </p:sp>
      <p:sp>
        <p:nvSpPr>
          <p:cNvPr id="34818" name="Oval 4"/>
          <p:cNvSpPr>
            <a:spLocks noChangeArrowheads="1"/>
          </p:cNvSpPr>
          <p:nvPr/>
        </p:nvSpPr>
        <p:spPr bwMode="auto">
          <a:xfrm>
            <a:off x="2730500" y="1377950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eaLnBrk="0" hangingPunct="0"/>
            <a:r>
              <a:rPr lang="en-US" sz="1400">
                <a:solidFill>
                  <a:schemeClr val="tx1"/>
                </a:solidFill>
              </a:rPr>
              <a:t>Algorithms &amp;</a:t>
            </a:r>
          </a:p>
          <a:p>
            <a:pPr eaLnBrk="0" hangingPunct="0"/>
            <a:r>
              <a:rPr lang="en-US" sz="1400">
                <a:solidFill>
                  <a:schemeClr val="tx1"/>
                </a:solidFill>
              </a:rPr>
              <a:t>complexity</a:t>
            </a:r>
          </a:p>
        </p:txBody>
      </p:sp>
      <p:sp>
        <p:nvSpPr>
          <p:cNvPr id="34819" name="Oval 5"/>
          <p:cNvSpPr>
            <a:spLocks noChangeArrowheads="1"/>
          </p:cNvSpPr>
          <p:nvPr/>
        </p:nvSpPr>
        <p:spPr bwMode="auto">
          <a:xfrm>
            <a:off x="4291013" y="238918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eaLnBrk="0" hangingPunct="0"/>
            <a:r>
              <a:rPr lang="en-US" sz="1400">
                <a:solidFill>
                  <a:schemeClr val="tx1"/>
                </a:solidFill>
              </a:rPr>
              <a:t>Software</a:t>
            </a:r>
          </a:p>
          <a:p>
            <a:pPr eaLnBrk="0" hangingPunct="0"/>
            <a:r>
              <a:rPr lang="en-US" sz="1400">
                <a:solidFill>
                  <a:schemeClr val="tx1"/>
                </a:solidFill>
              </a:rPr>
              <a:t>engineering</a:t>
            </a:r>
          </a:p>
        </p:txBody>
      </p:sp>
      <p:sp>
        <p:nvSpPr>
          <p:cNvPr id="34820" name="Oval 6"/>
          <p:cNvSpPr>
            <a:spLocks noChangeArrowheads="1"/>
          </p:cNvSpPr>
          <p:nvPr/>
        </p:nvSpPr>
        <p:spPr bwMode="auto">
          <a:xfrm>
            <a:off x="2527300" y="2032000"/>
            <a:ext cx="539750" cy="5397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eaLnBrk="0" hangingPunct="0"/>
            <a:r>
              <a:rPr lang="en-US" sz="1400">
                <a:solidFill>
                  <a:schemeClr val="tx1"/>
                </a:solidFill>
              </a:rPr>
              <a:t>Algebra, games</a:t>
            </a:r>
          </a:p>
          <a:p>
            <a:pPr eaLnBrk="0" hangingPunct="0"/>
            <a:r>
              <a:rPr lang="en-US" sz="1400">
                <a:solidFill>
                  <a:schemeClr val="tx1"/>
                </a:solidFill>
              </a:rPr>
              <a:t>&amp; concurrency</a:t>
            </a:r>
          </a:p>
        </p:txBody>
      </p:sp>
      <p:sp>
        <p:nvSpPr>
          <p:cNvPr id="34821" name="Oval 7"/>
          <p:cNvSpPr>
            <a:spLocks noChangeArrowheads="1"/>
          </p:cNvSpPr>
          <p:nvPr/>
        </p:nvSpPr>
        <p:spPr bwMode="auto">
          <a:xfrm>
            <a:off x="4419600" y="1651000"/>
            <a:ext cx="395288" cy="3952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eaLnBrk="0" hangingPunct="0"/>
            <a:r>
              <a:rPr lang="en-US" sz="1400">
                <a:solidFill>
                  <a:schemeClr val="tx1"/>
                </a:solidFill>
              </a:rPr>
              <a:t>Verification &amp;</a:t>
            </a:r>
          </a:p>
          <a:p>
            <a:pPr eaLnBrk="0" hangingPunct="0"/>
            <a:r>
              <a:rPr lang="en-US" sz="1400">
                <a:solidFill>
                  <a:schemeClr val="tx1"/>
                </a:solidFill>
              </a:rPr>
              <a:t>security</a:t>
            </a:r>
          </a:p>
        </p:txBody>
      </p:sp>
      <p:sp>
        <p:nvSpPr>
          <p:cNvPr id="34822" name="Oval 8"/>
          <p:cNvSpPr>
            <a:spLocks noChangeArrowheads="1"/>
          </p:cNvSpPr>
          <p:nvPr/>
        </p:nvSpPr>
        <p:spPr bwMode="auto">
          <a:xfrm>
            <a:off x="3590925" y="2695575"/>
            <a:ext cx="647700" cy="6477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eaLnBrk="0" hangingPunct="0"/>
            <a:r>
              <a:rPr lang="en-US" sz="1400">
                <a:solidFill>
                  <a:schemeClr val="tx1"/>
                </a:solidFill>
              </a:rPr>
              <a:t>Systems</a:t>
            </a:r>
          </a:p>
          <a:p>
            <a:pPr eaLnBrk="0" hangingPunct="0"/>
            <a:r>
              <a:rPr lang="en-US" sz="1400">
                <a:solidFill>
                  <a:schemeClr val="tx1"/>
                </a:solidFill>
              </a:rPr>
              <a:t>modelling</a:t>
            </a:r>
          </a:p>
        </p:txBody>
      </p:sp>
      <p:sp>
        <p:nvSpPr>
          <p:cNvPr id="34823" name="Oval 9"/>
          <p:cNvSpPr>
            <a:spLocks noChangeArrowheads="1"/>
          </p:cNvSpPr>
          <p:nvPr/>
        </p:nvSpPr>
        <p:spPr bwMode="auto">
          <a:xfrm>
            <a:off x="327025" y="952500"/>
            <a:ext cx="1081088" cy="10795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234000"/>
          <a:lstStyle/>
          <a:p>
            <a:pPr eaLnBrk="0" hangingPunct="0"/>
            <a:r>
              <a:rPr lang="en-US" sz="1400">
                <a:solidFill>
                  <a:schemeClr val="tx1"/>
                </a:solidFill>
              </a:rPr>
              <a:t>Databases</a:t>
            </a:r>
          </a:p>
        </p:txBody>
      </p:sp>
      <p:sp>
        <p:nvSpPr>
          <p:cNvPr id="34824" name="Oval 10"/>
          <p:cNvSpPr>
            <a:spLocks noChangeArrowheads="1"/>
          </p:cNvSpPr>
          <p:nvPr/>
        </p:nvSpPr>
        <p:spPr bwMode="auto">
          <a:xfrm>
            <a:off x="2600325" y="4160838"/>
            <a:ext cx="684213" cy="6826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eaLnBrk="0" hangingPunct="0"/>
            <a:r>
              <a:rPr lang="en-US" sz="1400">
                <a:solidFill>
                  <a:schemeClr val="tx1"/>
                </a:solidFill>
              </a:rPr>
              <a:t>Computer</a:t>
            </a:r>
          </a:p>
          <a:p>
            <a:pPr eaLnBrk="0" hangingPunct="0"/>
            <a:r>
              <a:rPr lang="en-US" sz="1400">
                <a:solidFill>
                  <a:schemeClr val="tx1"/>
                </a:solidFill>
              </a:rPr>
              <a:t>vision</a:t>
            </a:r>
          </a:p>
        </p:txBody>
      </p:sp>
      <p:sp>
        <p:nvSpPr>
          <p:cNvPr id="34825" name="Oval 11"/>
          <p:cNvSpPr>
            <a:spLocks noChangeArrowheads="1"/>
          </p:cNvSpPr>
          <p:nvPr/>
        </p:nvSpPr>
        <p:spPr bwMode="auto">
          <a:xfrm>
            <a:off x="2338388" y="2954338"/>
            <a:ext cx="468312" cy="4683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eaLnBrk="0" hangingPunct="0"/>
            <a:r>
              <a:rPr lang="en-US" sz="1400">
                <a:solidFill>
                  <a:schemeClr val="tx1"/>
                </a:solidFill>
              </a:rPr>
              <a:t>Graphics and</a:t>
            </a:r>
          </a:p>
          <a:p>
            <a:pPr eaLnBrk="0" hangingPunct="0"/>
            <a:r>
              <a:rPr lang="en-US" sz="1400">
                <a:solidFill>
                  <a:schemeClr val="tx1"/>
                </a:solidFill>
              </a:rPr>
              <a:t>animation</a:t>
            </a:r>
          </a:p>
        </p:txBody>
      </p:sp>
      <p:sp>
        <p:nvSpPr>
          <p:cNvPr id="34826" name="Oval 12"/>
          <p:cNvSpPr>
            <a:spLocks noChangeArrowheads="1"/>
          </p:cNvSpPr>
          <p:nvPr/>
        </p:nvSpPr>
        <p:spPr bwMode="auto">
          <a:xfrm>
            <a:off x="1258888" y="4200525"/>
            <a:ext cx="1079500" cy="10810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234000"/>
          <a:lstStyle/>
          <a:p>
            <a:pPr eaLnBrk="0" hangingPunct="0"/>
            <a:r>
              <a:rPr lang="en-US" sz="1400">
                <a:solidFill>
                  <a:schemeClr val="tx1"/>
                </a:solidFill>
              </a:rPr>
              <a:t>Robotics</a:t>
            </a:r>
          </a:p>
        </p:txBody>
      </p:sp>
      <p:sp>
        <p:nvSpPr>
          <p:cNvPr id="34827" name="Oval 13"/>
          <p:cNvSpPr>
            <a:spLocks noChangeArrowheads="1"/>
          </p:cNvSpPr>
          <p:nvPr/>
        </p:nvSpPr>
        <p:spPr bwMode="auto">
          <a:xfrm>
            <a:off x="1562100" y="3371850"/>
            <a:ext cx="468313" cy="4683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eaLnBrk="0" hangingPunct="0"/>
            <a:r>
              <a:rPr lang="en-US" sz="1400">
                <a:solidFill>
                  <a:schemeClr val="tx1"/>
                </a:solidFill>
              </a:rPr>
              <a:t>Multi-agent systems</a:t>
            </a:r>
          </a:p>
          <a:p>
            <a:pPr eaLnBrk="0" hangingPunct="0"/>
            <a:r>
              <a:rPr lang="en-US" sz="1400">
                <a:solidFill>
                  <a:schemeClr val="tx1"/>
                </a:solidFill>
              </a:rPr>
              <a:t>and planning</a:t>
            </a:r>
          </a:p>
        </p:txBody>
      </p:sp>
      <p:sp>
        <p:nvSpPr>
          <p:cNvPr id="34828" name="Oval 14"/>
          <p:cNvSpPr>
            <a:spLocks noChangeArrowheads="1"/>
          </p:cNvSpPr>
          <p:nvPr/>
        </p:nvSpPr>
        <p:spPr bwMode="auto">
          <a:xfrm>
            <a:off x="1173163" y="1839913"/>
            <a:ext cx="1223962" cy="12239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/>
          <a:lstStyle/>
          <a:p>
            <a:pPr eaLnBrk="0" hangingPunct="0"/>
            <a:r>
              <a:rPr lang="en-US" sz="1400">
                <a:solidFill>
                  <a:schemeClr val="tx1"/>
                </a:solidFill>
              </a:rPr>
              <a:t>Automated</a:t>
            </a:r>
          </a:p>
          <a:p>
            <a:pPr eaLnBrk="0" hangingPunct="0"/>
            <a:r>
              <a:rPr lang="en-US" sz="1400">
                <a:solidFill>
                  <a:schemeClr val="tx1"/>
                </a:solidFill>
              </a:rPr>
              <a:t>reasoning &amp;</a:t>
            </a:r>
          </a:p>
          <a:p>
            <a:pPr eaLnBrk="0" hangingPunct="0"/>
            <a:r>
              <a:rPr lang="en-US" sz="1400">
                <a:solidFill>
                  <a:schemeClr val="tx1"/>
                </a:solidFill>
              </a:rPr>
              <a:t>knowledge</a:t>
            </a:r>
          </a:p>
          <a:p>
            <a:pPr eaLnBrk="0" hangingPunct="0"/>
            <a:r>
              <a:rPr lang="en-US" sz="1400">
                <a:solidFill>
                  <a:schemeClr val="tx1"/>
                </a:solidFill>
              </a:rPr>
              <a:t>engineering</a:t>
            </a:r>
          </a:p>
        </p:txBody>
      </p:sp>
      <p:sp>
        <p:nvSpPr>
          <p:cNvPr id="34829" name="Oval 15"/>
          <p:cNvSpPr>
            <a:spLocks noChangeArrowheads="1"/>
          </p:cNvSpPr>
          <p:nvPr/>
        </p:nvSpPr>
        <p:spPr bwMode="auto">
          <a:xfrm>
            <a:off x="3614738" y="3489325"/>
            <a:ext cx="755650" cy="7556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eaLnBrk="0" hangingPunct="0"/>
            <a:r>
              <a:rPr lang="en-US" sz="1400">
                <a:solidFill>
                  <a:schemeClr val="tx1"/>
                </a:solidFill>
              </a:rPr>
              <a:t>Bioinformatics</a:t>
            </a:r>
          </a:p>
        </p:txBody>
      </p:sp>
      <p:sp>
        <p:nvSpPr>
          <p:cNvPr id="34830" name="Oval 16"/>
          <p:cNvSpPr>
            <a:spLocks noChangeArrowheads="1"/>
          </p:cNvSpPr>
          <p:nvPr/>
        </p:nvSpPr>
        <p:spPr bwMode="auto">
          <a:xfrm>
            <a:off x="4357688" y="4495800"/>
            <a:ext cx="576262" cy="5762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08000" tIns="46800"/>
          <a:lstStyle/>
          <a:p>
            <a:pPr eaLnBrk="0" hangingPunct="0"/>
            <a:r>
              <a:rPr lang="en-US" sz="1400">
                <a:solidFill>
                  <a:schemeClr val="tx1"/>
                </a:solidFill>
              </a:rPr>
              <a:t>Machine</a:t>
            </a:r>
          </a:p>
          <a:p>
            <a:pPr eaLnBrk="0" hangingPunct="0"/>
            <a:r>
              <a:rPr lang="en-US" sz="1400">
                <a:solidFill>
                  <a:schemeClr val="tx1"/>
                </a:solidFill>
              </a:rPr>
              <a:t>learning</a:t>
            </a:r>
          </a:p>
        </p:txBody>
      </p:sp>
      <p:sp>
        <p:nvSpPr>
          <p:cNvPr id="34831" name="Oval 17"/>
          <p:cNvSpPr>
            <a:spLocks noChangeArrowheads="1"/>
          </p:cNvSpPr>
          <p:nvPr/>
        </p:nvSpPr>
        <p:spPr bwMode="auto">
          <a:xfrm>
            <a:off x="1114425" y="5427663"/>
            <a:ext cx="1368425" cy="12541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140400" rIns="0"/>
          <a:lstStyle/>
          <a:p>
            <a:pPr eaLnBrk="0" hangingPunct="0"/>
            <a:r>
              <a:rPr lang="en-US" sz="1400">
                <a:solidFill>
                  <a:schemeClr val="tx1"/>
                </a:solidFill>
              </a:rPr>
              <a:t>Neuro-</a:t>
            </a:r>
          </a:p>
          <a:p>
            <a:pPr eaLnBrk="0" hangingPunct="0"/>
            <a:r>
              <a:rPr lang="en-US" sz="1400">
                <a:solidFill>
                  <a:schemeClr val="tx1"/>
                </a:solidFill>
              </a:rPr>
              <a:t>informatics</a:t>
            </a:r>
          </a:p>
        </p:txBody>
      </p:sp>
      <p:sp>
        <p:nvSpPr>
          <p:cNvPr id="34832" name="Oval 18"/>
          <p:cNvSpPr>
            <a:spLocks noChangeArrowheads="1"/>
          </p:cNvSpPr>
          <p:nvPr/>
        </p:nvSpPr>
        <p:spPr bwMode="auto">
          <a:xfrm>
            <a:off x="3405188" y="5367338"/>
            <a:ext cx="1223962" cy="12239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/>
          <a:lstStyle/>
          <a:p>
            <a:pPr eaLnBrk="0" hangingPunct="0"/>
            <a:r>
              <a:rPr lang="en-US" sz="1400">
                <a:solidFill>
                  <a:schemeClr val="tx1"/>
                </a:solidFill>
              </a:rPr>
              <a:t>Wireless</a:t>
            </a:r>
          </a:p>
          <a:p>
            <a:pPr eaLnBrk="0" hangingPunct="0"/>
            <a:r>
              <a:rPr lang="en-US" sz="1400">
                <a:solidFill>
                  <a:schemeClr val="tx1"/>
                </a:solidFill>
              </a:rPr>
              <a:t>sensor</a:t>
            </a:r>
          </a:p>
          <a:p>
            <a:pPr eaLnBrk="0" hangingPunct="0"/>
            <a:r>
              <a:rPr lang="en-US" sz="1400">
                <a:solidFill>
                  <a:schemeClr val="tx1"/>
                </a:solidFill>
              </a:rPr>
              <a:t>networks</a:t>
            </a:r>
          </a:p>
        </p:txBody>
      </p:sp>
      <p:sp>
        <p:nvSpPr>
          <p:cNvPr id="34833" name="Oval 19"/>
          <p:cNvSpPr>
            <a:spLocks noChangeArrowheads="1"/>
          </p:cNvSpPr>
          <p:nvPr/>
        </p:nvSpPr>
        <p:spPr bwMode="auto">
          <a:xfrm>
            <a:off x="5091113" y="5254625"/>
            <a:ext cx="1439862" cy="14398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93600" rIns="0" bIns="0"/>
          <a:lstStyle/>
          <a:p>
            <a:pPr eaLnBrk="0" hangingPunct="0"/>
            <a:r>
              <a:rPr lang="en-US" sz="1400">
                <a:solidFill>
                  <a:schemeClr val="tx1"/>
                </a:solidFill>
              </a:rPr>
              <a:t>Computer</a:t>
            </a:r>
          </a:p>
          <a:p>
            <a:pPr eaLnBrk="0" hangingPunct="0"/>
            <a:r>
              <a:rPr lang="en-US" sz="1400">
                <a:solidFill>
                  <a:schemeClr val="tx1"/>
                </a:solidFill>
              </a:rPr>
              <a:t>systems</a:t>
            </a:r>
          </a:p>
          <a:p>
            <a:pPr eaLnBrk="0" hangingPunct="0"/>
            <a:r>
              <a:rPr lang="en-US" sz="1400">
                <a:solidFill>
                  <a:schemeClr val="tx1"/>
                </a:solidFill>
              </a:rPr>
              <a:t>architecture</a:t>
            </a:r>
          </a:p>
        </p:txBody>
      </p:sp>
      <p:sp>
        <p:nvSpPr>
          <p:cNvPr id="34834" name="Oval 20"/>
          <p:cNvSpPr>
            <a:spLocks noChangeArrowheads="1"/>
          </p:cNvSpPr>
          <p:nvPr/>
        </p:nvSpPr>
        <p:spPr bwMode="auto">
          <a:xfrm>
            <a:off x="7821613" y="2138363"/>
            <a:ext cx="395287" cy="3952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eaLnBrk="0" hangingPunct="0"/>
            <a:r>
              <a:rPr lang="en-US" sz="1400">
                <a:solidFill>
                  <a:schemeClr val="tx1"/>
                </a:solidFill>
              </a:rPr>
              <a:t>Cognitive</a:t>
            </a:r>
          </a:p>
          <a:p>
            <a:pPr eaLnBrk="0" hangingPunct="0"/>
            <a:r>
              <a:rPr lang="en-US" sz="1400">
                <a:solidFill>
                  <a:schemeClr val="tx1"/>
                </a:solidFill>
              </a:rPr>
              <a:t>modelling</a:t>
            </a:r>
          </a:p>
        </p:txBody>
      </p:sp>
      <p:sp>
        <p:nvSpPr>
          <p:cNvPr id="34835" name="Oval 21"/>
          <p:cNvSpPr>
            <a:spLocks noChangeArrowheads="1"/>
          </p:cNvSpPr>
          <p:nvPr/>
        </p:nvSpPr>
        <p:spPr bwMode="auto">
          <a:xfrm>
            <a:off x="7521575" y="977900"/>
            <a:ext cx="684213" cy="6826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eaLnBrk="0" hangingPunct="0"/>
            <a:r>
              <a:rPr lang="en-US" sz="1400">
                <a:solidFill>
                  <a:schemeClr val="tx1"/>
                </a:solidFill>
              </a:rPr>
              <a:t>Semantics &amp;</a:t>
            </a:r>
          </a:p>
          <a:p>
            <a:pPr eaLnBrk="0" hangingPunct="0"/>
            <a:r>
              <a:rPr lang="en-US" sz="1400">
                <a:solidFill>
                  <a:schemeClr val="tx1"/>
                </a:solidFill>
              </a:rPr>
              <a:t>discourse</a:t>
            </a:r>
          </a:p>
        </p:txBody>
      </p:sp>
      <p:sp>
        <p:nvSpPr>
          <p:cNvPr id="34836" name="Oval 22"/>
          <p:cNvSpPr>
            <a:spLocks noChangeArrowheads="1"/>
          </p:cNvSpPr>
          <p:nvPr/>
        </p:nvSpPr>
        <p:spPr bwMode="auto">
          <a:xfrm>
            <a:off x="6076950" y="952500"/>
            <a:ext cx="719138" cy="7191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eaLnBrk="0" hangingPunct="0"/>
            <a:r>
              <a:rPr lang="en-US" sz="1400">
                <a:solidFill>
                  <a:schemeClr val="tx1"/>
                </a:solidFill>
              </a:rPr>
              <a:t>Multimodal</a:t>
            </a:r>
          </a:p>
          <a:p>
            <a:pPr eaLnBrk="0" hangingPunct="0"/>
            <a:r>
              <a:rPr lang="en-US" sz="1400">
                <a:solidFill>
                  <a:schemeClr val="tx1"/>
                </a:solidFill>
              </a:rPr>
              <a:t>interaction</a:t>
            </a:r>
          </a:p>
        </p:txBody>
      </p:sp>
      <p:sp>
        <p:nvSpPr>
          <p:cNvPr id="34837" name="Oval 23"/>
          <p:cNvSpPr>
            <a:spLocks noChangeArrowheads="1"/>
          </p:cNvSpPr>
          <p:nvPr/>
        </p:nvSpPr>
        <p:spPr bwMode="auto">
          <a:xfrm>
            <a:off x="7775575" y="2935288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eaLnBrk="0" hangingPunct="0"/>
            <a:r>
              <a:rPr lang="en-US" sz="1400">
                <a:solidFill>
                  <a:schemeClr val="tx1"/>
                </a:solidFill>
              </a:rPr>
              <a:t>information</a:t>
            </a:r>
          </a:p>
          <a:p>
            <a:pPr eaLnBrk="0" hangingPunct="0"/>
            <a:r>
              <a:rPr lang="en-US" sz="1400">
                <a:solidFill>
                  <a:schemeClr val="tx1"/>
                </a:solidFill>
              </a:rPr>
              <a:t>extraction</a:t>
            </a:r>
          </a:p>
        </p:txBody>
      </p:sp>
      <p:sp>
        <p:nvSpPr>
          <p:cNvPr id="34838" name="Oval 24"/>
          <p:cNvSpPr>
            <a:spLocks noChangeArrowheads="1"/>
          </p:cNvSpPr>
          <p:nvPr/>
        </p:nvSpPr>
        <p:spPr bwMode="auto">
          <a:xfrm>
            <a:off x="6180138" y="3741738"/>
            <a:ext cx="1584325" cy="15827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72000" tIns="0" rIns="0" bIns="0"/>
          <a:lstStyle/>
          <a:p>
            <a:pPr eaLnBrk="0" hangingPunct="0"/>
            <a:r>
              <a:rPr lang="en-US" sz="1400">
                <a:solidFill>
                  <a:schemeClr val="tx1"/>
                </a:solidFill>
              </a:rPr>
              <a:t>Large scale</a:t>
            </a:r>
          </a:p>
          <a:p>
            <a:pPr eaLnBrk="0" hangingPunct="0"/>
            <a:r>
              <a:rPr lang="en-US" sz="1400">
                <a:solidFill>
                  <a:schemeClr val="tx1"/>
                </a:solidFill>
              </a:rPr>
              <a:t>natural</a:t>
            </a:r>
          </a:p>
          <a:p>
            <a:pPr eaLnBrk="0" hangingPunct="0"/>
            <a:r>
              <a:rPr lang="en-US" sz="1400">
                <a:solidFill>
                  <a:schemeClr val="tx1"/>
                </a:solidFill>
              </a:rPr>
              <a:t>language</a:t>
            </a:r>
          </a:p>
          <a:p>
            <a:pPr eaLnBrk="0" hangingPunct="0"/>
            <a:r>
              <a:rPr lang="en-US" sz="1400">
                <a:solidFill>
                  <a:schemeClr val="tx1"/>
                </a:solidFill>
              </a:rPr>
              <a:t>processing</a:t>
            </a:r>
          </a:p>
        </p:txBody>
      </p:sp>
      <p:sp>
        <p:nvSpPr>
          <p:cNvPr id="34839" name="Oval 25"/>
          <p:cNvSpPr>
            <a:spLocks noChangeArrowheads="1"/>
          </p:cNvSpPr>
          <p:nvPr/>
        </p:nvSpPr>
        <p:spPr bwMode="auto">
          <a:xfrm>
            <a:off x="5502275" y="1819275"/>
            <a:ext cx="1873250" cy="1871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421200"/>
          <a:lstStyle/>
          <a:p>
            <a:pPr eaLnBrk="0" hangingPunct="0"/>
            <a:r>
              <a:rPr lang="en-US" sz="1400">
                <a:solidFill>
                  <a:schemeClr val="tx1"/>
                </a:solidFill>
              </a:rPr>
              <a:t>Speech synthesis</a:t>
            </a:r>
          </a:p>
          <a:p>
            <a:pPr eaLnBrk="0" hangingPunct="0"/>
            <a:r>
              <a:rPr lang="en-US" sz="1400">
                <a:solidFill>
                  <a:schemeClr val="tx1"/>
                </a:solidFill>
              </a:rPr>
              <a:t>and recognition</a:t>
            </a:r>
          </a:p>
        </p:txBody>
      </p:sp>
      <p:sp>
        <p:nvSpPr>
          <p:cNvPr id="34840" name="Oval 26"/>
          <p:cNvSpPr>
            <a:spLocks noChangeArrowheads="1"/>
          </p:cNvSpPr>
          <p:nvPr/>
        </p:nvSpPr>
        <p:spPr bwMode="auto">
          <a:xfrm>
            <a:off x="366713" y="3498850"/>
            <a:ext cx="1044575" cy="10429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46800"/>
          <a:lstStyle/>
          <a:p>
            <a:pPr eaLnBrk="0" hangingPunct="0"/>
            <a:r>
              <a:rPr lang="en-US" sz="1400">
                <a:solidFill>
                  <a:schemeClr val="tx1"/>
                </a:solidFill>
              </a:rPr>
              <a:t>Data-</a:t>
            </a:r>
          </a:p>
          <a:p>
            <a:pPr eaLnBrk="0" hangingPunct="0"/>
            <a:r>
              <a:rPr lang="en-US" sz="1400">
                <a:solidFill>
                  <a:schemeClr val="tx1"/>
                </a:solidFill>
              </a:rPr>
              <a:t>intensive</a:t>
            </a:r>
          </a:p>
          <a:p>
            <a:pPr eaLnBrk="0" hangingPunct="0"/>
            <a:r>
              <a:rPr lang="en-US" sz="1400">
                <a:solidFill>
                  <a:schemeClr val="tx1"/>
                </a:solidFill>
              </a:rPr>
              <a:t>research</a:t>
            </a:r>
          </a:p>
        </p:txBody>
      </p:sp>
      <p:cxnSp>
        <p:nvCxnSpPr>
          <p:cNvPr id="34841" name="Straight Connector 28"/>
          <p:cNvCxnSpPr>
            <a:cxnSpLocks noChangeShapeType="1"/>
            <a:stCxn id="34827" idx="0"/>
            <a:endCxn id="34828" idx="4"/>
          </p:cNvCxnSpPr>
          <p:nvPr/>
        </p:nvCxnSpPr>
        <p:spPr bwMode="auto">
          <a:xfrm rot="16200000" flipV="1">
            <a:off x="1636713" y="3213100"/>
            <a:ext cx="307975" cy="9525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</p:cxnSp>
      <p:cxnSp>
        <p:nvCxnSpPr>
          <p:cNvPr id="34842" name="Straight Connector 30"/>
          <p:cNvCxnSpPr>
            <a:cxnSpLocks noChangeShapeType="1"/>
            <a:stCxn id="34823" idx="4"/>
            <a:endCxn id="34840" idx="0"/>
          </p:cNvCxnSpPr>
          <p:nvPr/>
        </p:nvCxnSpPr>
        <p:spPr bwMode="auto">
          <a:xfrm rot="16200000" flipH="1">
            <a:off x="145257" y="2755106"/>
            <a:ext cx="1466850" cy="20637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</p:cxnSp>
      <p:cxnSp>
        <p:nvCxnSpPr>
          <p:cNvPr id="34843" name="Straight Connector 32"/>
          <p:cNvCxnSpPr>
            <a:cxnSpLocks noChangeShapeType="1"/>
            <a:stCxn id="34828" idx="4"/>
            <a:endCxn id="34840" idx="7"/>
          </p:cNvCxnSpPr>
          <p:nvPr/>
        </p:nvCxnSpPr>
        <p:spPr bwMode="auto">
          <a:xfrm rot="5400000">
            <a:off x="1228725" y="3094038"/>
            <a:ext cx="587375" cy="52705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</p:cxnSp>
      <p:cxnSp>
        <p:nvCxnSpPr>
          <p:cNvPr id="34844" name="Straight Connector 33"/>
          <p:cNvCxnSpPr>
            <a:cxnSpLocks noChangeShapeType="1"/>
            <a:stCxn id="34820" idx="0"/>
            <a:endCxn id="34818" idx="4"/>
          </p:cNvCxnSpPr>
          <p:nvPr/>
        </p:nvCxnSpPr>
        <p:spPr bwMode="auto">
          <a:xfrm rot="5400000" flipH="1" flipV="1">
            <a:off x="2598738" y="1792287"/>
            <a:ext cx="438150" cy="41275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</p:cxnSp>
      <p:cxnSp>
        <p:nvCxnSpPr>
          <p:cNvPr id="34845" name="Straight Connector 38"/>
          <p:cNvCxnSpPr>
            <a:cxnSpLocks noChangeShapeType="1"/>
            <a:stCxn id="34821" idx="2"/>
            <a:endCxn id="34818" idx="6"/>
          </p:cNvCxnSpPr>
          <p:nvPr/>
        </p:nvCxnSpPr>
        <p:spPr bwMode="auto">
          <a:xfrm rot="10800000">
            <a:off x="2946400" y="1485900"/>
            <a:ext cx="1473200" cy="36195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</p:cxnSp>
      <p:cxnSp>
        <p:nvCxnSpPr>
          <p:cNvPr id="34846" name="Straight Connector 41"/>
          <p:cNvCxnSpPr>
            <a:cxnSpLocks noChangeShapeType="1"/>
            <a:stCxn id="34818" idx="6"/>
            <a:endCxn id="34817" idx="2"/>
          </p:cNvCxnSpPr>
          <p:nvPr/>
        </p:nvCxnSpPr>
        <p:spPr bwMode="auto">
          <a:xfrm flipV="1">
            <a:off x="2946400" y="1266825"/>
            <a:ext cx="1011238" cy="219075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</p:cxnSp>
      <p:cxnSp>
        <p:nvCxnSpPr>
          <p:cNvPr id="34847" name="Straight Connector 44"/>
          <p:cNvCxnSpPr>
            <a:cxnSpLocks noChangeShapeType="1"/>
            <a:stCxn id="34822" idx="1"/>
            <a:endCxn id="34818" idx="4"/>
          </p:cNvCxnSpPr>
          <p:nvPr/>
        </p:nvCxnSpPr>
        <p:spPr bwMode="auto">
          <a:xfrm rot="16200000" flipV="1">
            <a:off x="2663825" y="1768475"/>
            <a:ext cx="1196975" cy="847725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</p:cxnSp>
      <p:cxnSp>
        <p:nvCxnSpPr>
          <p:cNvPr id="34848" name="Straight Connector 47"/>
          <p:cNvCxnSpPr>
            <a:cxnSpLocks noChangeShapeType="1"/>
            <a:stCxn id="34824" idx="0"/>
            <a:endCxn id="34825" idx="4"/>
          </p:cNvCxnSpPr>
          <p:nvPr/>
        </p:nvCxnSpPr>
        <p:spPr bwMode="auto">
          <a:xfrm rot="16200000" flipV="1">
            <a:off x="2388394" y="3606006"/>
            <a:ext cx="738188" cy="371475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</p:cxnSp>
      <p:cxnSp>
        <p:nvCxnSpPr>
          <p:cNvPr id="34849" name="Straight Connector 50"/>
          <p:cNvCxnSpPr>
            <a:cxnSpLocks noChangeShapeType="1"/>
            <a:stCxn id="34826" idx="6"/>
            <a:endCxn id="34824" idx="2"/>
          </p:cNvCxnSpPr>
          <p:nvPr/>
        </p:nvCxnSpPr>
        <p:spPr bwMode="auto">
          <a:xfrm flipV="1">
            <a:off x="2338388" y="4502150"/>
            <a:ext cx="261937" cy="238125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</p:cxnSp>
      <p:cxnSp>
        <p:nvCxnSpPr>
          <p:cNvPr id="34850" name="Straight Connector 53"/>
          <p:cNvCxnSpPr>
            <a:cxnSpLocks noChangeShapeType="1"/>
            <a:stCxn id="34831" idx="7"/>
            <a:endCxn id="34829" idx="4"/>
          </p:cNvCxnSpPr>
          <p:nvPr/>
        </p:nvCxnSpPr>
        <p:spPr bwMode="auto">
          <a:xfrm rot="5400000" flipH="1" flipV="1">
            <a:off x="2454275" y="4073525"/>
            <a:ext cx="1366838" cy="1709738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</p:cxnSp>
      <p:cxnSp>
        <p:nvCxnSpPr>
          <p:cNvPr id="34851" name="Straight Connector 56"/>
          <p:cNvCxnSpPr>
            <a:cxnSpLocks noChangeShapeType="1"/>
            <a:stCxn id="34830" idx="6"/>
            <a:endCxn id="34838" idx="2"/>
          </p:cNvCxnSpPr>
          <p:nvPr/>
        </p:nvCxnSpPr>
        <p:spPr bwMode="auto">
          <a:xfrm flipV="1">
            <a:off x="4933950" y="4533900"/>
            <a:ext cx="1246188" cy="250825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</p:cxnSp>
      <p:cxnSp>
        <p:nvCxnSpPr>
          <p:cNvPr id="34852" name="Straight Connector 59"/>
          <p:cNvCxnSpPr>
            <a:cxnSpLocks noChangeShapeType="1"/>
            <a:stCxn id="34831" idx="7"/>
            <a:endCxn id="34830" idx="2"/>
          </p:cNvCxnSpPr>
          <p:nvPr/>
        </p:nvCxnSpPr>
        <p:spPr bwMode="auto">
          <a:xfrm rot="5400000" flipH="1" flipV="1">
            <a:off x="2906713" y="4160837"/>
            <a:ext cx="827088" cy="2074863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</p:cxnSp>
      <p:cxnSp>
        <p:nvCxnSpPr>
          <p:cNvPr id="34853" name="Straight Connector 62"/>
          <p:cNvCxnSpPr>
            <a:cxnSpLocks noChangeShapeType="1"/>
            <a:stCxn id="34832" idx="6"/>
            <a:endCxn id="34833" idx="2"/>
          </p:cNvCxnSpPr>
          <p:nvPr/>
        </p:nvCxnSpPr>
        <p:spPr bwMode="auto">
          <a:xfrm flipV="1">
            <a:off x="4629150" y="5975350"/>
            <a:ext cx="461963" cy="3175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</p:cxnSp>
      <p:cxnSp>
        <p:nvCxnSpPr>
          <p:cNvPr id="34854" name="Straight Connector 81"/>
          <p:cNvCxnSpPr>
            <a:cxnSpLocks noChangeShapeType="1"/>
            <a:stCxn id="34837" idx="3"/>
            <a:endCxn id="34838" idx="7"/>
          </p:cNvCxnSpPr>
          <p:nvPr/>
        </p:nvCxnSpPr>
        <p:spPr bwMode="auto">
          <a:xfrm rot="5400000">
            <a:off x="7387431" y="3510757"/>
            <a:ext cx="608013" cy="31750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</p:cxnSp>
      <p:cxnSp>
        <p:nvCxnSpPr>
          <p:cNvPr id="34855" name="Straight Connector 84"/>
          <p:cNvCxnSpPr>
            <a:cxnSpLocks noChangeShapeType="1"/>
            <a:stCxn id="34836" idx="4"/>
          </p:cNvCxnSpPr>
          <p:nvPr/>
        </p:nvCxnSpPr>
        <p:spPr bwMode="auto">
          <a:xfrm rot="16200000" flipH="1">
            <a:off x="6364288" y="1744663"/>
            <a:ext cx="147637" cy="1587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</p:cxnSp>
      <p:cxnSp>
        <p:nvCxnSpPr>
          <p:cNvPr id="34856" name="Straight Connector 87"/>
          <p:cNvCxnSpPr>
            <a:cxnSpLocks noChangeShapeType="1"/>
            <a:stCxn id="34835" idx="2"/>
            <a:endCxn id="34836" idx="6"/>
          </p:cNvCxnSpPr>
          <p:nvPr/>
        </p:nvCxnSpPr>
        <p:spPr bwMode="auto">
          <a:xfrm rot="10800000">
            <a:off x="6796088" y="1312863"/>
            <a:ext cx="725487" cy="635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</p:cxnSp>
      <p:cxnSp>
        <p:nvCxnSpPr>
          <p:cNvPr id="34857" name="Straight Connector 91"/>
          <p:cNvCxnSpPr>
            <a:cxnSpLocks noChangeShapeType="1"/>
            <a:stCxn id="34834" idx="2"/>
          </p:cNvCxnSpPr>
          <p:nvPr/>
        </p:nvCxnSpPr>
        <p:spPr bwMode="auto">
          <a:xfrm rot="10800000" flipV="1">
            <a:off x="7375525" y="2336800"/>
            <a:ext cx="446088" cy="417513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</p:cxnSp>
      <p:cxnSp>
        <p:nvCxnSpPr>
          <p:cNvPr id="34858" name="Straight Connector 94"/>
          <p:cNvCxnSpPr>
            <a:cxnSpLocks noChangeShapeType="1"/>
            <a:stCxn id="34834" idx="4"/>
            <a:endCxn id="34837" idx="0"/>
          </p:cNvCxnSpPr>
          <p:nvPr/>
        </p:nvCxnSpPr>
        <p:spPr bwMode="auto">
          <a:xfrm rot="16200000" flipH="1">
            <a:off x="7823200" y="2730500"/>
            <a:ext cx="401638" cy="7938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</p:cxnSp>
      <p:cxnSp>
        <p:nvCxnSpPr>
          <p:cNvPr id="34859" name="Straight Connector 97"/>
          <p:cNvCxnSpPr>
            <a:cxnSpLocks noChangeShapeType="1"/>
            <a:stCxn id="34835" idx="4"/>
            <a:endCxn id="34834" idx="0"/>
          </p:cNvCxnSpPr>
          <p:nvPr/>
        </p:nvCxnSpPr>
        <p:spPr bwMode="auto">
          <a:xfrm rot="16200000" flipH="1">
            <a:off x="7702550" y="1820863"/>
            <a:ext cx="477838" cy="157162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</p:cxnSp>
      <p:cxnSp>
        <p:nvCxnSpPr>
          <p:cNvPr id="34860" name="Straight Connector 138"/>
          <p:cNvCxnSpPr>
            <a:cxnSpLocks noChangeShapeType="1"/>
            <a:stCxn id="34840" idx="6"/>
            <a:endCxn id="34829" idx="2"/>
          </p:cNvCxnSpPr>
          <p:nvPr/>
        </p:nvCxnSpPr>
        <p:spPr bwMode="auto">
          <a:xfrm flipV="1">
            <a:off x="1411288" y="3867150"/>
            <a:ext cx="2203450" cy="15240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</p:cxnSp>
      <p:cxnSp>
        <p:nvCxnSpPr>
          <p:cNvPr id="34861" name="Straight Connector 157"/>
          <p:cNvCxnSpPr>
            <a:cxnSpLocks noChangeShapeType="1"/>
            <a:stCxn id="34827" idx="4"/>
            <a:endCxn id="34826" idx="0"/>
          </p:cNvCxnSpPr>
          <p:nvPr/>
        </p:nvCxnSpPr>
        <p:spPr bwMode="auto">
          <a:xfrm rot="16200000" flipH="1">
            <a:off x="1616870" y="4018756"/>
            <a:ext cx="360362" cy="3175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</p:cxnSp>
      <p:cxnSp>
        <p:nvCxnSpPr>
          <p:cNvPr id="34862" name="Straight Connector 171"/>
          <p:cNvCxnSpPr>
            <a:cxnSpLocks noChangeShapeType="1"/>
            <a:stCxn id="34830" idx="5"/>
            <a:endCxn id="34833" idx="1"/>
          </p:cNvCxnSpPr>
          <p:nvPr/>
        </p:nvCxnSpPr>
        <p:spPr bwMode="auto">
          <a:xfrm rot="16200000" flipH="1">
            <a:off x="4837113" y="5000625"/>
            <a:ext cx="477838" cy="452437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</p:cxnSp>
      <p:cxnSp>
        <p:nvCxnSpPr>
          <p:cNvPr id="34863" name="Straight Connector 217"/>
          <p:cNvCxnSpPr>
            <a:cxnSpLocks noChangeShapeType="1"/>
            <a:stCxn id="34838" idx="7"/>
            <a:endCxn id="34834" idx="3"/>
          </p:cNvCxnSpPr>
          <p:nvPr/>
        </p:nvCxnSpPr>
        <p:spPr bwMode="auto">
          <a:xfrm rot="5400000" flipH="1" flipV="1">
            <a:off x="6957219" y="3051969"/>
            <a:ext cx="1497013" cy="346075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</p:cxnSp>
      <p:cxnSp>
        <p:nvCxnSpPr>
          <p:cNvPr id="34864" name="Straight Connector 220"/>
          <p:cNvCxnSpPr>
            <a:cxnSpLocks noChangeShapeType="1"/>
            <a:stCxn id="34835" idx="4"/>
            <a:endCxn id="34838" idx="7"/>
          </p:cNvCxnSpPr>
          <p:nvPr/>
        </p:nvCxnSpPr>
        <p:spPr bwMode="auto">
          <a:xfrm rot="5400000">
            <a:off x="6541294" y="2651919"/>
            <a:ext cx="2312988" cy="33020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</p:cxnSp>
      <p:cxnSp>
        <p:nvCxnSpPr>
          <p:cNvPr id="34865" name="Straight Connector 223"/>
          <p:cNvCxnSpPr>
            <a:cxnSpLocks noChangeShapeType="1"/>
            <a:stCxn id="34836" idx="5"/>
            <a:endCxn id="34834" idx="1"/>
          </p:cNvCxnSpPr>
          <p:nvPr/>
        </p:nvCxnSpPr>
        <p:spPr bwMode="auto">
          <a:xfrm rot="16200000" flipH="1">
            <a:off x="6970713" y="1287463"/>
            <a:ext cx="628650" cy="118745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</p:cxnSp>
      <p:cxnSp>
        <p:nvCxnSpPr>
          <p:cNvPr id="34866" name="Straight Connector 226"/>
          <p:cNvCxnSpPr>
            <a:cxnSpLocks noChangeShapeType="1"/>
            <a:stCxn id="34830" idx="7"/>
            <a:endCxn id="34839" idx="3"/>
          </p:cNvCxnSpPr>
          <p:nvPr/>
        </p:nvCxnSpPr>
        <p:spPr bwMode="auto">
          <a:xfrm rot="5400000" flipH="1" flipV="1">
            <a:off x="4731544" y="3534569"/>
            <a:ext cx="1163638" cy="92710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</p:cxnSp>
      <p:cxnSp>
        <p:nvCxnSpPr>
          <p:cNvPr id="34867" name="Straight Connector 243"/>
          <p:cNvCxnSpPr>
            <a:cxnSpLocks noChangeShapeType="1"/>
            <a:stCxn id="34824" idx="7"/>
            <a:endCxn id="34829" idx="3"/>
          </p:cNvCxnSpPr>
          <p:nvPr/>
        </p:nvCxnSpPr>
        <p:spPr bwMode="auto">
          <a:xfrm rot="5400000" flipH="1" flipV="1">
            <a:off x="3390900" y="3927475"/>
            <a:ext cx="127000" cy="53975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</p:cxnSp>
      <p:cxnSp>
        <p:nvCxnSpPr>
          <p:cNvPr id="34868" name="Straight Connector 253"/>
          <p:cNvCxnSpPr>
            <a:cxnSpLocks noChangeShapeType="1"/>
            <a:stCxn id="34826" idx="4"/>
            <a:endCxn id="34831" idx="0"/>
          </p:cNvCxnSpPr>
          <p:nvPr/>
        </p:nvCxnSpPr>
        <p:spPr bwMode="auto">
          <a:xfrm rot="16200000" flipH="1">
            <a:off x="1725613" y="5354638"/>
            <a:ext cx="146050" cy="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</p:cxnSp>
      <p:cxnSp>
        <p:nvCxnSpPr>
          <p:cNvPr id="34869" name="Straight Connector 301"/>
          <p:cNvCxnSpPr>
            <a:cxnSpLocks noChangeShapeType="1"/>
            <a:stCxn id="34819" idx="3"/>
            <a:endCxn id="34822" idx="7"/>
          </p:cNvCxnSpPr>
          <p:nvPr/>
        </p:nvCxnSpPr>
        <p:spPr bwMode="auto">
          <a:xfrm rot="5400000">
            <a:off x="4124325" y="2592388"/>
            <a:ext cx="217487" cy="179388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</p:cxnSp>
      <p:cxnSp>
        <p:nvCxnSpPr>
          <p:cNvPr id="34870" name="Straight Connector 304"/>
          <p:cNvCxnSpPr>
            <a:cxnSpLocks noChangeShapeType="1"/>
            <a:stCxn id="34821" idx="4"/>
            <a:endCxn id="34819" idx="7"/>
          </p:cNvCxnSpPr>
          <p:nvPr/>
        </p:nvCxnSpPr>
        <p:spPr bwMode="auto">
          <a:xfrm rot="5400000">
            <a:off x="4359276" y="2162175"/>
            <a:ext cx="374650" cy="142875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</p:cxnSp>
      <p:cxnSp>
        <p:nvCxnSpPr>
          <p:cNvPr id="34871" name="Straight Connector 307"/>
          <p:cNvCxnSpPr>
            <a:cxnSpLocks noChangeShapeType="1"/>
            <a:stCxn id="34817" idx="5"/>
            <a:endCxn id="34821" idx="0"/>
          </p:cNvCxnSpPr>
          <p:nvPr/>
        </p:nvCxnSpPr>
        <p:spPr bwMode="auto">
          <a:xfrm rot="16200000" flipH="1">
            <a:off x="4378325" y="1411288"/>
            <a:ext cx="219075" cy="26035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</p:cxnSp>
      <p:cxnSp>
        <p:nvCxnSpPr>
          <p:cNvPr id="34872" name="Straight Connector 322"/>
          <p:cNvCxnSpPr>
            <a:cxnSpLocks noChangeShapeType="1"/>
            <a:stCxn id="34820" idx="3"/>
            <a:endCxn id="34827" idx="7"/>
          </p:cNvCxnSpPr>
          <p:nvPr/>
        </p:nvCxnSpPr>
        <p:spPr bwMode="auto">
          <a:xfrm rot="5400000">
            <a:off x="1809750" y="2644776"/>
            <a:ext cx="947737" cy="646112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</p:cxnSp>
      <p:cxnSp>
        <p:nvCxnSpPr>
          <p:cNvPr id="34873" name="Straight Connector 333"/>
          <p:cNvCxnSpPr>
            <a:cxnSpLocks noChangeShapeType="1"/>
            <a:stCxn id="34824" idx="3"/>
            <a:endCxn id="34831" idx="7"/>
          </p:cNvCxnSpPr>
          <p:nvPr/>
        </p:nvCxnSpPr>
        <p:spPr bwMode="auto">
          <a:xfrm rot="5400000">
            <a:off x="2057400" y="4968875"/>
            <a:ext cx="868363" cy="417513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</p:cxnSp>
      <p:cxnSp>
        <p:nvCxnSpPr>
          <p:cNvPr id="34874" name="Straight Connector 336"/>
          <p:cNvCxnSpPr>
            <a:cxnSpLocks noChangeShapeType="1"/>
            <a:stCxn id="34826" idx="6"/>
            <a:endCxn id="34830" idx="2"/>
          </p:cNvCxnSpPr>
          <p:nvPr/>
        </p:nvCxnSpPr>
        <p:spPr bwMode="auto">
          <a:xfrm>
            <a:off x="2338388" y="4740275"/>
            <a:ext cx="2019300" cy="4445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</p:cxnSp>
      <p:cxnSp>
        <p:nvCxnSpPr>
          <p:cNvPr id="34875" name="Straight Connector 339"/>
          <p:cNvCxnSpPr>
            <a:cxnSpLocks noChangeShapeType="1"/>
            <a:stCxn id="34823" idx="6"/>
            <a:endCxn id="34818" idx="2"/>
          </p:cNvCxnSpPr>
          <p:nvPr/>
        </p:nvCxnSpPr>
        <p:spPr bwMode="auto">
          <a:xfrm flipV="1">
            <a:off x="1408113" y="1485900"/>
            <a:ext cx="1322387" cy="635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</p:cxnSp>
      <p:cxnSp>
        <p:nvCxnSpPr>
          <p:cNvPr id="34876" name="Straight Connector 342"/>
          <p:cNvCxnSpPr>
            <a:cxnSpLocks noChangeShapeType="1"/>
            <a:stCxn id="34823" idx="5"/>
            <a:endCxn id="34828" idx="1"/>
          </p:cNvCxnSpPr>
          <p:nvPr/>
        </p:nvCxnSpPr>
        <p:spPr bwMode="auto">
          <a:xfrm rot="16200000" flipH="1">
            <a:off x="1227932" y="1894681"/>
            <a:ext cx="146050" cy="103187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</p:cxnSp>
      <p:cxnSp>
        <p:nvCxnSpPr>
          <p:cNvPr id="34877" name="Straight Connector 345"/>
          <p:cNvCxnSpPr>
            <a:cxnSpLocks noChangeShapeType="1"/>
            <a:stCxn id="34821" idx="4"/>
            <a:endCxn id="34830" idx="0"/>
          </p:cNvCxnSpPr>
          <p:nvPr/>
        </p:nvCxnSpPr>
        <p:spPr bwMode="auto">
          <a:xfrm rot="16200000" flipH="1">
            <a:off x="3406776" y="3257550"/>
            <a:ext cx="2449512" cy="26987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</p:cxnSp>
      <p:cxnSp>
        <p:nvCxnSpPr>
          <p:cNvPr id="34878" name="Straight Connector 348"/>
          <p:cNvCxnSpPr>
            <a:cxnSpLocks noChangeShapeType="1"/>
            <a:stCxn id="34827" idx="6"/>
            <a:endCxn id="34825" idx="3"/>
          </p:cNvCxnSpPr>
          <p:nvPr/>
        </p:nvCxnSpPr>
        <p:spPr bwMode="auto">
          <a:xfrm flipV="1">
            <a:off x="2030413" y="3354388"/>
            <a:ext cx="376237" cy="252412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</p:cxnSp>
      <p:cxnSp>
        <p:nvCxnSpPr>
          <p:cNvPr id="34879" name="Straight Connector 358"/>
          <p:cNvCxnSpPr>
            <a:cxnSpLocks noChangeShapeType="1"/>
            <a:stCxn id="34827" idx="5"/>
            <a:endCxn id="34830" idx="1"/>
          </p:cNvCxnSpPr>
          <p:nvPr/>
        </p:nvCxnSpPr>
        <p:spPr bwMode="auto">
          <a:xfrm rot="16200000" flipH="1">
            <a:off x="2797175" y="2935288"/>
            <a:ext cx="808038" cy="2481262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</p:cxnSp>
      <p:cxnSp>
        <p:nvCxnSpPr>
          <p:cNvPr id="34880" name="Straight Connector 361"/>
          <p:cNvCxnSpPr>
            <a:cxnSpLocks noChangeShapeType="1"/>
            <a:stCxn id="34822" idx="4"/>
            <a:endCxn id="34829" idx="0"/>
          </p:cNvCxnSpPr>
          <p:nvPr/>
        </p:nvCxnSpPr>
        <p:spPr bwMode="auto">
          <a:xfrm rot="16200000" flipH="1">
            <a:off x="3880644" y="3377406"/>
            <a:ext cx="146050" cy="77788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</p:cxnSp>
      <p:cxnSp>
        <p:nvCxnSpPr>
          <p:cNvPr id="34881" name="Straight Connector 364"/>
          <p:cNvCxnSpPr>
            <a:cxnSpLocks noChangeShapeType="1"/>
            <a:stCxn id="34829" idx="5"/>
            <a:endCxn id="34830" idx="0"/>
          </p:cNvCxnSpPr>
          <p:nvPr/>
        </p:nvCxnSpPr>
        <p:spPr bwMode="auto">
          <a:xfrm rot="16200000" flipH="1">
            <a:off x="4271169" y="4121944"/>
            <a:ext cx="361950" cy="385762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</p:cxnSp>
      <p:cxnSp>
        <p:nvCxnSpPr>
          <p:cNvPr id="34882" name="Straight Connector 367"/>
          <p:cNvCxnSpPr>
            <a:cxnSpLocks noChangeShapeType="1"/>
            <a:stCxn id="34840" idx="7"/>
            <a:endCxn id="34827" idx="2"/>
          </p:cNvCxnSpPr>
          <p:nvPr/>
        </p:nvCxnSpPr>
        <p:spPr bwMode="auto">
          <a:xfrm rot="5400000" flipH="1" flipV="1">
            <a:off x="1388269" y="3477419"/>
            <a:ext cx="44450" cy="303212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</p:cxnSp>
      <p:sp>
        <p:nvSpPr>
          <p:cNvPr id="68" name="Rectangle 2"/>
          <p:cNvSpPr txBox="1">
            <a:spLocks noChangeArrowheads="1"/>
          </p:cNvSpPr>
          <p:nvPr/>
        </p:nvSpPr>
        <p:spPr bwMode="auto">
          <a:xfrm>
            <a:off x="2924175" y="179388"/>
            <a:ext cx="4819650" cy="51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GB" sz="2800" b="1" kern="0" dirty="0">
                <a:solidFill>
                  <a:srgbClr val="0B345F"/>
                </a:solidFill>
                <a:latin typeface="+mj-lt"/>
                <a:ea typeface="ＭＳ Ｐゴシック" charset="-128"/>
                <a:cs typeface="ＭＳ Ｐゴシック" charset="-128"/>
              </a:rPr>
              <a:t>Our research landscape</a:t>
            </a:r>
            <a:endParaRPr lang="en-GB" sz="2800" b="1" kern="0" dirty="0">
              <a:solidFill>
                <a:srgbClr val="0B345F"/>
              </a:solidFill>
              <a:latin typeface="+mj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4" name="Freeform 73"/>
          <p:cNvSpPr>
            <a:spLocks/>
          </p:cNvSpPr>
          <p:nvPr/>
        </p:nvSpPr>
        <p:spPr bwMode="auto">
          <a:xfrm>
            <a:off x="5256213" y="757238"/>
            <a:ext cx="3544887" cy="4756150"/>
          </a:xfrm>
          <a:custGeom>
            <a:avLst/>
            <a:gdLst>
              <a:gd name="T0" fmla="*/ 613833 w 3544241"/>
              <a:gd name="T1" fmla="*/ 258703 h 4755444"/>
              <a:gd name="T2" fmla="*/ 924278 w 3544241"/>
              <a:gd name="T3" fmla="*/ 103481 h 4755444"/>
              <a:gd name="T4" fmla="*/ 1375834 w 3544241"/>
              <a:gd name="T5" fmla="*/ 89370 h 4755444"/>
              <a:gd name="T6" fmla="*/ 2885723 w 3544241"/>
              <a:gd name="T7" fmla="*/ 103481 h 4755444"/>
              <a:gd name="T8" fmla="*/ 3407833 w 3544241"/>
              <a:gd name="T9" fmla="*/ 710259 h 4755444"/>
              <a:gd name="T10" fmla="*/ 3450167 w 3544241"/>
              <a:gd name="T11" fmla="*/ 2347146 h 4755444"/>
              <a:gd name="T12" fmla="*/ 2843389 w 3544241"/>
              <a:gd name="T13" fmla="*/ 2925702 h 4755444"/>
              <a:gd name="T14" fmla="*/ 2688167 w 3544241"/>
              <a:gd name="T15" fmla="*/ 3842923 h 4755444"/>
              <a:gd name="T16" fmla="*/ 2504723 w 3544241"/>
              <a:gd name="T17" fmla="*/ 4365036 h 4755444"/>
              <a:gd name="T18" fmla="*/ 2095501 w 3544241"/>
              <a:gd name="T19" fmla="*/ 4661368 h 4755444"/>
              <a:gd name="T20" fmla="*/ 1531056 w 3544241"/>
              <a:gd name="T21" fmla="*/ 4717812 h 4755444"/>
              <a:gd name="T22" fmla="*/ 924278 w 3544241"/>
              <a:gd name="T23" fmla="*/ 4435592 h 4755444"/>
              <a:gd name="T24" fmla="*/ 698500 w 3544241"/>
              <a:gd name="T25" fmla="*/ 3715923 h 4755444"/>
              <a:gd name="T26" fmla="*/ 444500 w 3544241"/>
              <a:gd name="T27" fmla="*/ 3123258 h 4755444"/>
              <a:gd name="T28" fmla="*/ 63500 w 3544241"/>
              <a:gd name="T29" fmla="*/ 2318924 h 4755444"/>
              <a:gd name="T30" fmla="*/ 91722 w 3544241"/>
              <a:gd name="T31" fmla="*/ 1288814 h 4755444"/>
              <a:gd name="T32" fmla="*/ 613833 w 3544241"/>
              <a:gd name="T33" fmla="*/ 258703 h 475544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3544241" h="4755444">
                <a:moveTo>
                  <a:pt x="613833" y="258703"/>
                </a:moveTo>
                <a:cubicBezTo>
                  <a:pt x="752592" y="61147"/>
                  <a:pt x="797278" y="131703"/>
                  <a:pt x="924278" y="103481"/>
                </a:cubicBezTo>
                <a:cubicBezTo>
                  <a:pt x="1051278" y="75259"/>
                  <a:pt x="1375833" y="89370"/>
                  <a:pt x="1375833" y="89370"/>
                </a:cubicBezTo>
                <a:cubicBezTo>
                  <a:pt x="1702740" y="89370"/>
                  <a:pt x="2547055" y="0"/>
                  <a:pt x="2885722" y="103481"/>
                </a:cubicBezTo>
                <a:cubicBezTo>
                  <a:pt x="3224389" y="206962"/>
                  <a:pt x="3313759" y="336315"/>
                  <a:pt x="3407833" y="710259"/>
                </a:cubicBezTo>
                <a:cubicBezTo>
                  <a:pt x="3501907" y="1084203"/>
                  <a:pt x="3544241" y="1977906"/>
                  <a:pt x="3450167" y="2347147"/>
                </a:cubicBezTo>
                <a:cubicBezTo>
                  <a:pt x="3356093" y="2716388"/>
                  <a:pt x="2970389" y="2676407"/>
                  <a:pt x="2843389" y="2925703"/>
                </a:cubicBezTo>
                <a:cubicBezTo>
                  <a:pt x="2716389" y="3174999"/>
                  <a:pt x="2744611" y="3603036"/>
                  <a:pt x="2688167" y="3842925"/>
                </a:cubicBezTo>
                <a:cubicBezTo>
                  <a:pt x="2631723" y="4082814"/>
                  <a:pt x="2603500" y="4228629"/>
                  <a:pt x="2504722" y="4365036"/>
                </a:cubicBezTo>
                <a:cubicBezTo>
                  <a:pt x="2405944" y="4501443"/>
                  <a:pt x="2257778" y="4602574"/>
                  <a:pt x="2095500" y="4661370"/>
                </a:cubicBezTo>
                <a:cubicBezTo>
                  <a:pt x="1933222" y="4720166"/>
                  <a:pt x="1726259" y="4755444"/>
                  <a:pt x="1531055" y="4717814"/>
                </a:cubicBezTo>
                <a:cubicBezTo>
                  <a:pt x="1335851" y="4680184"/>
                  <a:pt x="1063037" y="4602574"/>
                  <a:pt x="924278" y="4435592"/>
                </a:cubicBezTo>
                <a:cubicBezTo>
                  <a:pt x="785519" y="4268611"/>
                  <a:pt x="778463" y="3934647"/>
                  <a:pt x="698500" y="3715925"/>
                </a:cubicBezTo>
                <a:cubicBezTo>
                  <a:pt x="618537" y="3497203"/>
                  <a:pt x="550333" y="3356092"/>
                  <a:pt x="444500" y="3123259"/>
                </a:cubicBezTo>
                <a:cubicBezTo>
                  <a:pt x="338667" y="2890426"/>
                  <a:pt x="122296" y="2624666"/>
                  <a:pt x="63500" y="2318925"/>
                </a:cubicBezTo>
                <a:cubicBezTo>
                  <a:pt x="4704" y="2013184"/>
                  <a:pt x="0" y="1634536"/>
                  <a:pt x="91722" y="1288814"/>
                </a:cubicBezTo>
                <a:cubicBezTo>
                  <a:pt x="183444" y="943092"/>
                  <a:pt x="475074" y="456259"/>
                  <a:pt x="613833" y="258703"/>
                </a:cubicBezTo>
                <a:close/>
              </a:path>
            </a:pathLst>
          </a:custGeom>
          <a:solidFill>
            <a:srgbClr val="FF0000">
              <a:alpha val="38823"/>
            </a:srgb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5" name="Freeform 74"/>
          <p:cNvSpPr>
            <a:spLocks/>
          </p:cNvSpPr>
          <p:nvPr/>
        </p:nvSpPr>
        <p:spPr bwMode="auto">
          <a:xfrm>
            <a:off x="922338" y="4338638"/>
            <a:ext cx="4211637" cy="2493962"/>
          </a:xfrm>
          <a:custGeom>
            <a:avLst/>
            <a:gdLst>
              <a:gd name="T0" fmla="*/ 23518 w 4212167"/>
              <a:gd name="T1" fmla="*/ 1516944 h 2492962"/>
              <a:gd name="T2" fmla="*/ 178741 w 4212167"/>
              <a:gd name="T3" fmla="*/ 1248833 h 2492962"/>
              <a:gd name="T4" fmla="*/ 460963 w 4212167"/>
              <a:gd name="T5" fmla="*/ 1051277 h 2492962"/>
              <a:gd name="T6" fmla="*/ 1194742 w 4212167"/>
              <a:gd name="T7" fmla="*/ 994833 h 2492962"/>
              <a:gd name="T8" fmla="*/ 2549408 w 4212167"/>
              <a:gd name="T9" fmla="*/ 627944 h 2492962"/>
              <a:gd name="T10" fmla="*/ 3565408 w 4212167"/>
              <a:gd name="T11" fmla="*/ 77611 h 2492962"/>
              <a:gd name="T12" fmla="*/ 4101632 w 4212167"/>
              <a:gd name="T13" fmla="*/ 162277 h 2492962"/>
              <a:gd name="T14" fmla="*/ 4115742 w 4212167"/>
              <a:gd name="T15" fmla="*/ 754944 h 2492962"/>
              <a:gd name="T16" fmla="*/ 3523076 w 4212167"/>
              <a:gd name="T17" fmla="*/ 896055 h 2492962"/>
              <a:gd name="T18" fmla="*/ 2817520 w 4212167"/>
              <a:gd name="T19" fmla="*/ 910166 h 2492962"/>
              <a:gd name="T20" fmla="*/ 1914408 w 4212167"/>
              <a:gd name="T21" fmla="*/ 1262944 h 2492962"/>
              <a:gd name="T22" fmla="*/ 1603964 w 4212167"/>
              <a:gd name="T23" fmla="*/ 2039055 h 2492962"/>
              <a:gd name="T24" fmla="*/ 1166519 w 4212167"/>
              <a:gd name="T25" fmla="*/ 2434166 h 2492962"/>
              <a:gd name="T26" fmla="*/ 432741 w 4212167"/>
              <a:gd name="T27" fmla="*/ 2391832 h 2492962"/>
              <a:gd name="T28" fmla="*/ 65852 w 4212167"/>
              <a:gd name="T29" fmla="*/ 1883833 h 2492962"/>
              <a:gd name="T30" fmla="*/ 23518 w 4212167"/>
              <a:gd name="T31" fmla="*/ 1516944 h 249296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4212167" h="2492962">
                <a:moveTo>
                  <a:pt x="23518" y="1516944"/>
                </a:moveTo>
                <a:cubicBezTo>
                  <a:pt x="42333" y="1411111"/>
                  <a:pt x="105834" y="1326444"/>
                  <a:pt x="178741" y="1248833"/>
                </a:cubicBezTo>
                <a:cubicBezTo>
                  <a:pt x="251648" y="1171222"/>
                  <a:pt x="291630" y="1093610"/>
                  <a:pt x="460963" y="1051277"/>
                </a:cubicBezTo>
                <a:cubicBezTo>
                  <a:pt x="630296" y="1008944"/>
                  <a:pt x="846667" y="1065388"/>
                  <a:pt x="1194741" y="994833"/>
                </a:cubicBezTo>
                <a:cubicBezTo>
                  <a:pt x="1542815" y="924278"/>
                  <a:pt x="2154296" y="780814"/>
                  <a:pt x="2549407" y="627944"/>
                </a:cubicBezTo>
                <a:cubicBezTo>
                  <a:pt x="2944518" y="475074"/>
                  <a:pt x="3306703" y="155222"/>
                  <a:pt x="3565407" y="77611"/>
                </a:cubicBezTo>
                <a:cubicBezTo>
                  <a:pt x="3824111" y="0"/>
                  <a:pt x="4009908" y="49388"/>
                  <a:pt x="4101630" y="162277"/>
                </a:cubicBezTo>
                <a:cubicBezTo>
                  <a:pt x="4193352" y="275166"/>
                  <a:pt x="4212167" y="632648"/>
                  <a:pt x="4115741" y="754944"/>
                </a:cubicBezTo>
                <a:cubicBezTo>
                  <a:pt x="4019315" y="877240"/>
                  <a:pt x="3739444" y="870185"/>
                  <a:pt x="3523074" y="896055"/>
                </a:cubicBezTo>
                <a:cubicBezTo>
                  <a:pt x="3306704" y="921925"/>
                  <a:pt x="3085629" y="849018"/>
                  <a:pt x="2817518" y="910166"/>
                </a:cubicBezTo>
                <a:cubicBezTo>
                  <a:pt x="2549407" y="971314"/>
                  <a:pt x="2116666" y="1074796"/>
                  <a:pt x="1914407" y="1262944"/>
                </a:cubicBezTo>
                <a:cubicBezTo>
                  <a:pt x="1712148" y="1451092"/>
                  <a:pt x="1728611" y="1843851"/>
                  <a:pt x="1603963" y="2039055"/>
                </a:cubicBezTo>
                <a:cubicBezTo>
                  <a:pt x="1479315" y="2234259"/>
                  <a:pt x="1361722" y="2375370"/>
                  <a:pt x="1166518" y="2434166"/>
                </a:cubicBezTo>
                <a:cubicBezTo>
                  <a:pt x="971314" y="2492962"/>
                  <a:pt x="616185" y="2483555"/>
                  <a:pt x="432741" y="2391833"/>
                </a:cubicBezTo>
                <a:cubicBezTo>
                  <a:pt x="249297" y="2300111"/>
                  <a:pt x="131704" y="2034352"/>
                  <a:pt x="65852" y="1883833"/>
                </a:cubicBezTo>
                <a:cubicBezTo>
                  <a:pt x="0" y="1733315"/>
                  <a:pt x="4703" y="1622777"/>
                  <a:pt x="23518" y="1516944"/>
                </a:cubicBezTo>
                <a:close/>
              </a:path>
            </a:pathLst>
          </a:custGeom>
          <a:solidFill>
            <a:srgbClr val="3366FF">
              <a:alpha val="39999"/>
            </a:srgbClr>
          </a:solidFill>
          <a:ln w="952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6" name="Freeform 75"/>
          <p:cNvSpPr>
            <a:spLocks/>
          </p:cNvSpPr>
          <p:nvPr/>
        </p:nvSpPr>
        <p:spPr bwMode="auto">
          <a:xfrm>
            <a:off x="3271838" y="5173663"/>
            <a:ext cx="3395662" cy="1635125"/>
          </a:xfrm>
          <a:custGeom>
            <a:avLst/>
            <a:gdLst>
              <a:gd name="T0" fmla="*/ 256352 w 3396074"/>
              <a:gd name="T1" fmla="*/ 258704 h 1634537"/>
              <a:gd name="T2" fmla="*/ 651463 w 3396074"/>
              <a:gd name="T3" fmla="*/ 117593 h 1634537"/>
              <a:gd name="T4" fmla="*/ 1300574 w 3396074"/>
              <a:gd name="T5" fmla="*/ 202259 h 1634537"/>
              <a:gd name="T6" fmla="*/ 2020241 w 3396074"/>
              <a:gd name="T7" fmla="*/ 145815 h 1634537"/>
              <a:gd name="T8" fmla="*/ 2514130 w 3396074"/>
              <a:gd name="T9" fmla="*/ 4704 h 1634537"/>
              <a:gd name="T10" fmla="*/ 2895130 w 3396074"/>
              <a:gd name="T11" fmla="*/ 117593 h 1634537"/>
              <a:gd name="T12" fmla="*/ 3304352 w 3396074"/>
              <a:gd name="T13" fmla="*/ 470370 h 1634537"/>
              <a:gd name="T14" fmla="*/ 3318462 w 3396074"/>
              <a:gd name="T15" fmla="*/ 1175926 h 1634537"/>
              <a:gd name="T16" fmla="*/ 2838684 w 3396074"/>
              <a:gd name="T17" fmla="*/ 1571037 h 1634537"/>
              <a:gd name="T18" fmla="*/ 2161352 w 3396074"/>
              <a:gd name="T19" fmla="*/ 1556926 h 1634537"/>
              <a:gd name="T20" fmla="*/ 1625130 w 3396074"/>
              <a:gd name="T21" fmla="*/ 1260593 h 1634537"/>
              <a:gd name="T22" fmla="*/ 1328796 w 3396074"/>
              <a:gd name="T23" fmla="*/ 1260593 h 1634537"/>
              <a:gd name="T24" fmla="*/ 1032463 w 3396074"/>
              <a:gd name="T25" fmla="*/ 1458148 h 1634537"/>
              <a:gd name="T26" fmla="*/ 538574 w 3396074"/>
              <a:gd name="T27" fmla="*/ 1500482 h 1634537"/>
              <a:gd name="T28" fmla="*/ 87018 w 3396074"/>
              <a:gd name="T29" fmla="*/ 1175926 h 1634537"/>
              <a:gd name="T30" fmla="*/ 30574 w 3396074"/>
              <a:gd name="T31" fmla="*/ 653815 h 1634537"/>
              <a:gd name="T32" fmla="*/ 256352 w 3396074"/>
              <a:gd name="T33" fmla="*/ 258704 h 163453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3396074" h="1634537">
                <a:moveTo>
                  <a:pt x="256352" y="258704"/>
                </a:moveTo>
                <a:cubicBezTo>
                  <a:pt x="359834" y="169334"/>
                  <a:pt x="477426" y="127000"/>
                  <a:pt x="651463" y="117593"/>
                </a:cubicBezTo>
                <a:cubicBezTo>
                  <a:pt x="825500" y="108186"/>
                  <a:pt x="1072444" y="197555"/>
                  <a:pt x="1300574" y="202259"/>
                </a:cubicBezTo>
                <a:cubicBezTo>
                  <a:pt x="1528704" y="206963"/>
                  <a:pt x="1817982" y="178741"/>
                  <a:pt x="2020241" y="145815"/>
                </a:cubicBezTo>
                <a:cubicBezTo>
                  <a:pt x="2222500" y="112889"/>
                  <a:pt x="2368315" y="9408"/>
                  <a:pt x="2514130" y="4704"/>
                </a:cubicBezTo>
                <a:cubicBezTo>
                  <a:pt x="2659945" y="0"/>
                  <a:pt x="2763427" y="39982"/>
                  <a:pt x="2895130" y="117593"/>
                </a:cubicBezTo>
                <a:cubicBezTo>
                  <a:pt x="3026833" y="195204"/>
                  <a:pt x="3233797" y="293981"/>
                  <a:pt x="3304352" y="470370"/>
                </a:cubicBezTo>
                <a:cubicBezTo>
                  <a:pt x="3374907" y="646759"/>
                  <a:pt x="3396074" y="992481"/>
                  <a:pt x="3318463" y="1175926"/>
                </a:cubicBezTo>
                <a:cubicBezTo>
                  <a:pt x="3240852" y="1359371"/>
                  <a:pt x="3031537" y="1507537"/>
                  <a:pt x="2838685" y="1571037"/>
                </a:cubicBezTo>
                <a:cubicBezTo>
                  <a:pt x="2645833" y="1634537"/>
                  <a:pt x="2363611" y="1608667"/>
                  <a:pt x="2161352" y="1556926"/>
                </a:cubicBezTo>
                <a:cubicBezTo>
                  <a:pt x="1959093" y="1505185"/>
                  <a:pt x="1763889" y="1309982"/>
                  <a:pt x="1625130" y="1260593"/>
                </a:cubicBezTo>
                <a:cubicBezTo>
                  <a:pt x="1486371" y="1211204"/>
                  <a:pt x="1427574" y="1227667"/>
                  <a:pt x="1328796" y="1260593"/>
                </a:cubicBezTo>
                <a:cubicBezTo>
                  <a:pt x="1230018" y="1293519"/>
                  <a:pt x="1164167" y="1418166"/>
                  <a:pt x="1032463" y="1458148"/>
                </a:cubicBezTo>
                <a:cubicBezTo>
                  <a:pt x="900759" y="1498130"/>
                  <a:pt x="696148" y="1547519"/>
                  <a:pt x="538574" y="1500482"/>
                </a:cubicBezTo>
                <a:cubicBezTo>
                  <a:pt x="381000" y="1453445"/>
                  <a:pt x="171685" y="1317037"/>
                  <a:pt x="87018" y="1175926"/>
                </a:cubicBezTo>
                <a:cubicBezTo>
                  <a:pt x="2351" y="1034815"/>
                  <a:pt x="0" y="809037"/>
                  <a:pt x="30574" y="653815"/>
                </a:cubicBezTo>
                <a:cubicBezTo>
                  <a:pt x="61148" y="498593"/>
                  <a:pt x="152870" y="348074"/>
                  <a:pt x="256352" y="258704"/>
                </a:cubicBezTo>
                <a:close/>
              </a:path>
            </a:pathLst>
          </a:custGeom>
          <a:solidFill>
            <a:srgbClr val="660066">
              <a:alpha val="39999"/>
            </a:srgbClr>
          </a:solidFill>
          <a:ln w="9525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7" name="Freeform 76"/>
          <p:cNvSpPr>
            <a:spLocks/>
          </p:cNvSpPr>
          <p:nvPr/>
        </p:nvSpPr>
        <p:spPr bwMode="auto">
          <a:xfrm>
            <a:off x="238125" y="1766888"/>
            <a:ext cx="2227263" cy="2852737"/>
          </a:xfrm>
          <a:custGeom>
            <a:avLst/>
            <a:gdLst>
              <a:gd name="T0" fmla="*/ 30574 w 2227204"/>
              <a:gd name="T1" fmla="*/ 2142536 h 2852796"/>
              <a:gd name="T2" fmla="*/ 214019 w 2227204"/>
              <a:gd name="T3" fmla="*/ 1803870 h 2852796"/>
              <a:gd name="T4" fmla="*/ 510352 w 2227204"/>
              <a:gd name="T5" fmla="*/ 1620426 h 2852796"/>
              <a:gd name="T6" fmla="*/ 806685 w 2227204"/>
              <a:gd name="T7" fmla="*/ 1267648 h 2852796"/>
              <a:gd name="T8" fmla="*/ 863130 w 2227204"/>
              <a:gd name="T9" fmla="*/ 674981 h 2852796"/>
              <a:gd name="T10" fmla="*/ 947796 w 2227204"/>
              <a:gd name="T11" fmla="*/ 364537 h 2852796"/>
              <a:gd name="T12" fmla="*/ 1230019 w 2227204"/>
              <a:gd name="T13" fmla="*/ 96426 h 2852796"/>
              <a:gd name="T14" fmla="*/ 1625130 w 2227204"/>
              <a:gd name="T15" fmla="*/ 11759 h 2852796"/>
              <a:gd name="T16" fmla="*/ 2006130 w 2227204"/>
              <a:gd name="T17" fmla="*/ 166981 h 2852796"/>
              <a:gd name="T18" fmla="*/ 2189574 w 2227204"/>
              <a:gd name="T19" fmla="*/ 449203 h 2852796"/>
              <a:gd name="T20" fmla="*/ 2175462 w 2227204"/>
              <a:gd name="T21" fmla="*/ 928981 h 2852796"/>
              <a:gd name="T22" fmla="*/ 1879130 w 2227204"/>
              <a:gd name="T23" fmla="*/ 1295870 h 2852796"/>
              <a:gd name="T24" fmla="*/ 1766241 w 2227204"/>
              <a:gd name="T25" fmla="*/ 1465203 h 2852796"/>
              <a:gd name="T26" fmla="*/ 1865019 w 2227204"/>
              <a:gd name="T27" fmla="*/ 1789759 h 2852796"/>
              <a:gd name="T28" fmla="*/ 1794463 w 2227204"/>
              <a:gd name="T29" fmla="*/ 2170758 h 2852796"/>
              <a:gd name="T30" fmla="*/ 1342907 w 2227204"/>
              <a:gd name="T31" fmla="*/ 2255426 h 2852796"/>
              <a:gd name="T32" fmla="*/ 1215907 w 2227204"/>
              <a:gd name="T33" fmla="*/ 2424758 h 2852796"/>
              <a:gd name="T34" fmla="*/ 1103019 w 2227204"/>
              <a:gd name="T35" fmla="*/ 2565870 h 2852796"/>
              <a:gd name="T36" fmla="*/ 863130 w 2227204"/>
              <a:gd name="T37" fmla="*/ 2791648 h 2852796"/>
              <a:gd name="T38" fmla="*/ 298685 w 2227204"/>
              <a:gd name="T39" fmla="*/ 2791648 h 2852796"/>
              <a:gd name="T40" fmla="*/ 44685 w 2227204"/>
              <a:gd name="T41" fmla="*/ 2424758 h 2852796"/>
              <a:gd name="T42" fmla="*/ 30574 w 2227204"/>
              <a:gd name="T43" fmla="*/ 2142536 h 285279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227204" h="2852796">
                <a:moveTo>
                  <a:pt x="30574" y="2142537"/>
                </a:moveTo>
                <a:cubicBezTo>
                  <a:pt x="58796" y="2039056"/>
                  <a:pt x="134056" y="1890889"/>
                  <a:pt x="214019" y="1803870"/>
                </a:cubicBezTo>
                <a:cubicBezTo>
                  <a:pt x="293982" y="1716851"/>
                  <a:pt x="411574" y="1709796"/>
                  <a:pt x="510352" y="1620426"/>
                </a:cubicBezTo>
                <a:cubicBezTo>
                  <a:pt x="609130" y="1531056"/>
                  <a:pt x="747889" y="1425222"/>
                  <a:pt x="806685" y="1267648"/>
                </a:cubicBezTo>
                <a:cubicBezTo>
                  <a:pt x="865481" y="1110074"/>
                  <a:pt x="839612" y="825499"/>
                  <a:pt x="863130" y="674981"/>
                </a:cubicBezTo>
                <a:cubicBezTo>
                  <a:pt x="886648" y="524463"/>
                  <a:pt x="886648" y="460963"/>
                  <a:pt x="947796" y="364537"/>
                </a:cubicBezTo>
                <a:cubicBezTo>
                  <a:pt x="1008944" y="268111"/>
                  <a:pt x="1117130" y="155222"/>
                  <a:pt x="1230019" y="96426"/>
                </a:cubicBezTo>
                <a:cubicBezTo>
                  <a:pt x="1342908" y="37630"/>
                  <a:pt x="1495778" y="0"/>
                  <a:pt x="1625130" y="11759"/>
                </a:cubicBezTo>
                <a:cubicBezTo>
                  <a:pt x="1754482" y="23518"/>
                  <a:pt x="1912056" y="94074"/>
                  <a:pt x="2006130" y="166981"/>
                </a:cubicBezTo>
                <a:cubicBezTo>
                  <a:pt x="2100204" y="239888"/>
                  <a:pt x="2161352" y="322203"/>
                  <a:pt x="2189574" y="449203"/>
                </a:cubicBezTo>
                <a:cubicBezTo>
                  <a:pt x="2217796" y="576203"/>
                  <a:pt x="2227204" y="787870"/>
                  <a:pt x="2175463" y="928981"/>
                </a:cubicBezTo>
                <a:cubicBezTo>
                  <a:pt x="2123722" y="1070092"/>
                  <a:pt x="1947334" y="1206500"/>
                  <a:pt x="1879130" y="1295870"/>
                </a:cubicBezTo>
                <a:cubicBezTo>
                  <a:pt x="1810926" y="1385240"/>
                  <a:pt x="1768593" y="1382888"/>
                  <a:pt x="1766241" y="1465203"/>
                </a:cubicBezTo>
                <a:cubicBezTo>
                  <a:pt x="1763889" y="1547518"/>
                  <a:pt x="1860315" y="1672166"/>
                  <a:pt x="1865019" y="1789759"/>
                </a:cubicBezTo>
                <a:cubicBezTo>
                  <a:pt x="1869723" y="1907352"/>
                  <a:pt x="1881482" y="2093148"/>
                  <a:pt x="1794463" y="2170759"/>
                </a:cubicBezTo>
                <a:cubicBezTo>
                  <a:pt x="1707444" y="2248370"/>
                  <a:pt x="1439333" y="2213093"/>
                  <a:pt x="1342907" y="2255426"/>
                </a:cubicBezTo>
                <a:cubicBezTo>
                  <a:pt x="1246481" y="2297759"/>
                  <a:pt x="1255888" y="2373018"/>
                  <a:pt x="1215907" y="2424759"/>
                </a:cubicBezTo>
                <a:cubicBezTo>
                  <a:pt x="1175926" y="2476500"/>
                  <a:pt x="1161815" y="2504722"/>
                  <a:pt x="1103019" y="2565870"/>
                </a:cubicBezTo>
                <a:cubicBezTo>
                  <a:pt x="1044223" y="2627018"/>
                  <a:pt x="997186" y="2754018"/>
                  <a:pt x="863130" y="2791648"/>
                </a:cubicBezTo>
                <a:cubicBezTo>
                  <a:pt x="729074" y="2829278"/>
                  <a:pt x="435093" y="2852796"/>
                  <a:pt x="298685" y="2791648"/>
                </a:cubicBezTo>
                <a:cubicBezTo>
                  <a:pt x="162278" y="2730500"/>
                  <a:pt x="89370" y="2535296"/>
                  <a:pt x="44685" y="2424759"/>
                </a:cubicBezTo>
                <a:cubicBezTo>
                  <a:pt x="0" y="2314222"/>
                  <a:pt x="2352" y="2246018"/>
                  <a:pt x="30574" y="2142537"/>
                </a:cubicBezTo>
                <a:close/>
              </a:path>
            </a:pathLst>
          </a:custGeom>
          <a:solidFill>
            <a:srgbClr val="FF6600">
              <a:alpha val="39999"/>
            </a:srgbClr>
          </a:solidFill>
          <a:ln w="952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8" name="Freeform 77"/>
          <p:cNvSpPr>
            <a:spLocks/>
          </p:cNvSpPr>
          <p:nvPr/>
        </p:nvSpPr>
        <p:spPr bwMode="auto">
          <a:xfrm>
            <a:off x="249238" y="873125"/>
            <a:ext cx="4719637" cy="3506788"/>
          </a:xfrm>
          <a:custGeom>
            <a:avLst/>
            <a:gdLst>
              <a:gd name="T0" fmla="*/ 89371 w 4720167"/>
              <a:gd name="T1" fmla="*/ 256352 h 3506611"/>
              <a:gd name="T2" fmla="*/ 301037 w 4720167"/>
              <a:gd name="T3" fmla="*/ 72907 h 3506611"/>
              <a:gd name="T4" fmla="*/ 653815 w 4720167"/>
              <a:gd name="T5" fmla="*/ 2352 h 3506611"/>
              <a:gd name="T6" fmla="*/ 1232372 w 4720167"/>
              <a:gd name="T7" fmla="*/ 87019 h 3506611"/>
              <a:gd name="T8" fmla="*/ 2206037 w 4720167"/>
              <a:gd name="T9" fmla="*/ 270463 h 3506611"/>
              <a:gd name="T10" fmla="*/ 3250262 w 4720167"/>
              <a:gd name="T11" fmla="*/ 228130 h 3506611"/>
              <a:gd name="T12" fmla="*/ 4040484 w 4720167"/>
              <a:gd name="T13" fmla="*/ 72907 h 3506611"/>
              <a:gd name="T14" fmla="*/ 4492039 w 4720167"/>
              <a:gd name="T15" fmla="*/ 439796 h 3506611"/>
              <a:gd name="T16" fmla="*/ 4717815 w 4720167"/>
              <a:gd name="T17" fmla="*/ 961907 h 3506611"/>
              <a:gd name="T18" fmla="*/ 4477927 w 4720167"/>
              <a:gd name="T19" fmla="*/ 1484020 h 3506611"/>
              <a:gd name="T20" fmla="*/ 4238039 w 4720167"/>
              <a:gd name="T21" fmla="*/ 2119019 h 3506611"/>
              <a:gd name="T22" fmla="*/ 4181594 w 4720167"/>
              <a:gd name="T23" fmla="*/ 2739907 h 3506611"/>
              <a:gd name="T24" fmla="*/ 4181594 w 4720167"/>
              <a:gd name="T25" fmla="*/ 3149131 h 3506611"/>
              <a:gd name="T26" fmla="*/ 3899372 w 4720167"/>
              <a:gd name="T27" fmla="*/ 3459575 h 3506611"/>
              <a:gd name="T28" fmla="*/ 3476038 w 4720167"/>
              <a:gd name="T29" fmla="*/ 3431353 h 3506611"/>
              <a:gd name="T30" fmla="*/ 3250262 w 4720167"/>
              <a:gd name="T31" fmla="*/ 3092685 h 3506611"/>
              <a:gd name="T32" fmla="*/ 3292594 w 4720167"/>
              <a:gd name="T33" fmla="*/ 2556463 h 3506611"/>
              <a:gd name="T34" fmla="*/ 3109150 w 4720167"/>
              <a:gd name="T35" fmla="*/ 1879131 h 3506611"/>
              <a:gd name="T36" fmla="*/ 2502372 w 4720167"/>
              <a:gd name="T37" fmla="*/ 1794464 h 3506611"/>
              <a:gd name="T38" fmla="*/ 2248371 w 4720167"/>
              <a:gd name="T39" fmla="*/ 1554575 h 3506611"/>
              <a:gd name="T40" fmla="*/ 2248371 w 4720167"/>
              <a:gd name="T41" fmla="*/ 1244131 h 3506611"/>
              <a:gd name="T42" fmla="*/ 2121371 w 4720167"/>
              <a:gd name="T43" fmla="*/ 961907 h 3506611"/>
              <a:gd name="T44" fmla="*/ 1655705 w 4720167"/>
              <a:gd name="T45" fmla="*/ 764352 h 3506611"/>
              <a:gd name="T46" fmla="*/ 1232372 w 4720167"/>
              <a:gd name="T47" fmla="*/ 849019 h 3506611"/>
              <a:gd name="T48" fmla="*/ 992482 w 4720167"/>
              <a:gd name="T49" fmla="*/ 1074797 h 3506611"/>
              <a:gd name="T50" fmla="*/ 653815 w 4720167"/>
              <a:gd name="T51" fmla="*/ 1244131 h 3506611"/>
              <a:gd name="T52" fmla="*/ 117593 w 4720167"/>
              <a:gd name="T53" fmla="*/ 1145353 h 3506611"/>
              <a:gd name="T54" fmla="*/ 4704 w 4720167"/>
              <a:gd name="T55" fmla="*/ 566796 h 3506611"/>
              <a:gd name="T56" fmla="*/ 89371 w 4720167"/>
              <a:gd name="T57" fmla="*/ 256352 h 3506611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4720167" h="3506611">
                <a:moveTo>
                  <a:pt x="89371" y="256352"/>
                </a:moveTo>
                <a:cubicBezTo>
                  <a:pt x="138760" y="174037"/>
                  <a:pt x="206963" y="115240"/>
                  <a:pt x="301037" y="72907"/>
                </a:cubicBezTo>
                <a:cubicBezTo>
                  <a:pt x="395111" y="30574"/>
                  <a:pt x="498593" y="0"/>
                  <a:pt x="653815" y="2352"/>
                </a:cubicBezTo>
                <a:cubicBezTo>
                  <a:pt x="809037" y="4704"/>
                  <a:pt x="973668" y="42334"/>
                  <a:pt x="1232371" y="87019"/>
                </a:cubicBezTo>
                <a:cubicBezTo>
                  <a:pt x="1491074" y="131704"/>
                  <a:pt x="1869722" y="246945"/>
                  <a:pt x="2206037" y="270463"/>
                </a:cubicBezTo>
                <a:cubicBezTo>
                  <a:pt x="2542352" y="293982"/>
                  <a:pt x="2944519" y="261056"/>
                  <a:pt x="3250260" y="228130"/>
                </a:cubicBezTo>
                <a:cubicBezTo>
                  <a:pt x="3556001" y="195204"/>
                  <a:pt x="3833519" y="37629"/>
                  <a:pt x="4040482" y="72907"/>
                </a:cubicBezTo>
                <a:cubicBezTo>
                  <a:pt x="4247445" y="108185"/>
                  <a:pt x="4379148" y="291629"/>
                  <a:pt x="4492037" y="439796"/>
                </a:cubicBezTo>
                <a:cubicBezTo>
                  <a:pt x="4604926" y="587963"/>
                  <a:pt x="4720167" y="787870"/>
                  <a:pt x="4717815" y="961907"/>
                </a:cubicBezTo>
                <a:cubicBezTo>
                  <a:pt x="4715463" y="1135944"/>
                  <a:pt x="4557889" y="1291167"/>
                  <a:pt x="4477926" y="1484019"/>
                </a:cubicBezTo>
                <a:cubicBezTo>
                  <a:pt x="4397963" y="1676871"/>
                  <a:pt x="4287426" y="1909704"/>
                  <a:pt x="4238037" y="2119019"/>
                </a:cubicBezTo>
                <a:cubicBezTo>
                  <a:pt x="4188648" y="2328334"/>
                  <a:pt x="4191000" y="2568222"/>
                  <a:pt x="4181593" y="2739907"/>
                </a:cubicBezTo>
                <a:cubicBezTo>
                  <a:pt x="4172186" y="2911592"/>
                  <a:pt x="4228630" y="3029186"/>
                  <a:pt x="4181593" y="3149130"/>
                </a:cubicBezTo>
                <a:cubicBezTo>
                  <a:pt x="4134556" y="3269074"/>
                  <a:pt x="4016964" y="3412537"/>
                  <a:pt x="3899371" y="3459574"/>
                </a:cubicBezTo>
                <a:cubicBezTo>
                  <a:pt x="3781778" y="3506611"/>
                  <a:pt x="3584222" y="3492500"/>
                  <a:pt x="3476037" y="3431352"/>
                </a:cubicBezTo>
                <a:cubicBezTo>
                  <a:pt x="3367852" y="3370204"/>
                  <a:pt x="3280834" y="3238500"/>
                  <a:pt x="3250260" y="3092685"/>
                </a:cubicBezTo>
                <a:cubicBezTo>
                  <a:pt x="3219686" y="2946870"/>
                  <a:pt x="3316112" y="2758722"/>
                  <a:pt x="3292593" y="2556463"/>
                </a:cubicBezTo>
                <a:cubicBezTo>
                  <a:pt x="3269074" y="2354204"/>
                  <a:pt x="3240852" y="2006130"/>
                  <a:pt x="3109148" y="1879130"/>
                </a:cubicBezTo>
                <a:cubicBezTo>
                  <a:pt x="2977444" y="1752130"/>
                  <a:pt x="2645834" y="1848556"/>
                  <a:pt x="2502371" y="1794463"/>
                </a:cubicBezTo>
                <a:cubicBezTo>
                  <a:pt x="2358908" y="1740370"/>
                  <a:pt x="2290704" y="1646296"/>
                  <a:pt x="2248371" y="1554574"/>
                </a:cubicBezTo>
                <a:cubicBezTo>
                  <a:pt x="2206038" y="1462852"/>
                  <a:pt x="2269538" y="1342908"/>
                  <a:pt x="2248371" y="1244130"/>
                </a:cubicBezTo>
                <a:cubicBezTo>
                  <a:pt x="2227204" y="1145352"/>
                  <a:pt x="2220149" y="1041870"/>
                  <a:pt x="2121371" y="961907"/>
                </a:cubicBezTo>
                <a:cubicBezTo>
                  <a:pt x="2022593" y="881944"/>
                  <a:pt x="1803871" y="783167"/>
                  <a:pt x="1655704" y="764352"/>
                </a:cubicBezTo>
                <a:cubicBezTo>
                  <a:pt x="1507537" y="745537"/>
                  <a:pt x="1342908" y="797278"/>
                  <a:pt x="1232371" y="849019"/>
                </a:cubicBezTo>
                <a:cubicBezTo>
                  <a:pt x="1121834" y="900760"/>
                  <a:pt x="1088908" y="1008944"/>
                  <a:pt x="992482" y="1074796"/>
                </a:cubicBezTo>
                <a:cubicBezTo>
                  <a:pt x="896056" y="1140648"/>
                  <a:pt x="799630" y="1232371"/>
                  <a:pt x="653815" y="1244130"/>
                </a:cubicBezTo>
                <a:cubicBezTo>
                  <a:pt x="508000" y="1255889"/>
                  <a:pt x="225778" y="1258241"/>
                  <a:pt x="117593" y="1145352"/>
                </a:cubicBezTo>
                <a:cubicBezTo>
                  <a:pt x="9408" y="1032463"/>
                  <a:pt x="9408" y="719666"/>
                  <a:pt x="4704" y="566796"/>
                </a:cubicBezTo>
                <a:cubicBezTo>
                  <a:pt x="0" y="413926"/>
                  <a:pt x="39982" y="338667"/>
                  <a:pt x="89371" y="256352"/>
                </a:cubicBezTo>
                <a:close/>
              </a:path>
            </a:pathLst>
          </a:custGeom>
          <a:solidFill>
            <a:srgbClr val="FFFF00">
              <a:alpha val="39999"/>
            </a:srgbClr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9" name="Freeform 78"/>
          <p:cNvSpPr>
            <a:spLocks/>
          </p:cNvSpPr>
          <p:nvPr/>
        </p:nvSpPr>
        <p:spPr bwMode="auto">
          <a:xfrm>
            <a:off x="1162050" y="2876550"/>
            <a:ext cx="2238375" cy="2462213"/>
          </a:xfrm>
          <a:custGeom>
            <a:avLst/>
            <a:gdLst>
              <a:gd name="T0" fmla="*/ 1321741 w 2238962"/>
              <a:gd name="T1" fmla="*/ 16463 h 2462389"/>
              <a:gd name="T2" fmla="*/ 1589852 w 2238962"/>
              <a:gd name="T3" fmla="*/ 44685 h 2462389"/>
              <a:gd name="T4" fmla="*/ 1759185 w 2238962"/>
              <a:gd name="T5" fmla="*/ 284574 h 2462389"/>
              <a:gd name="T6" fmla="*/ 1773296 w 2238962"/>
              <a:gd name="T7" fmla="*/ 863129 h 2462389"/>
              <a:gd name="T8" fmla="*/ 1984963 w 2238962"/>
              <a:gd name="T9" fmla="*/ 1215908 h 2462389"/>
              <a:gd name="T10" fmla="*/ 2196628 w 2238962"/>
              <a:gd name="T11" fmla="*/ 1455797 h 2462389"/>
              <a:gd name="T12" fmla="*/ 2168406 w 2238962"/>
              <a:gd name="T13" fmla="*/ 1879130 h 2462389"/>
              <a:gd name="T14" fmla="*/ 1773296 w 2238962"/>
              <a:gd name="T15" fmla="*/ 2104907 h 2462389"/>
              <a:gd name="T16" fmla="*/ 1349963 w 2238962"/>
              <a:gd name="T17" fmla="*/ 2062575 h 2462389"/>
              <a:gd name="T18" fmla="*/ 1180629 w 2238962"/>
              <a:gd name="T19" fmla="*/ 2147241 h 2462389"/>
              <a:gd name="T20" fmla="*/ 1025407 w 2238962"/>
              <a:gd name="T21" fmla="*/ 2344797 h 2462389"/>
              <a:gd name="T22" fmla="*/ 686741 w 2238962"/>
              <a:gd name="T23" fmla="*/ 2457685 h 2462389"/>
              <a:gd name="T24" fmla="*/ 206963 w 2238962"/>
              <a:gd name="T25" fmla="*/ 2373019 h 2462389"/>
              <a:gd name="T26" fmla="*/ 23518 w 2238962"/>
              <a:gd name="T27" fmla="*/ 1977908 h 2462389"/>
              <a:gd name="T28" fmla="*/ 65852 w 2238962"/>
              <a:gd name="T29" fmla="*/ 1667464 h 2462389"/>
              <a:gd name="T30" fmla="*/ 277518 w 2238962"/>
              <a:gd name="T31" fmla="*/ 1413464 h 2462389"/>
              <a:gd name="T32" fmla="*/ 602074 w 2238962"/>
              <a:gd name="T33" fmla="*/ 1258242 h 2462389"/>
              <a:gd name="T34" fmla="*/ 1039518 w 2238962"/>
              <a:gd name="T35" fmla="*/ 1187686 h 2462389"/>
              <a:gd name="T36" fmla="*/ 1166518 w 2238962"/>
              <a:gd name="T37" fmla="*/ 750241 h 2462389"/>
              <a:gd name="T38" fmla="*/ 1095963 w 2238962"/>
              <a:gd name="T39" fmla="*/ 341018 h 2462389"/>
              <a:gd name="T40" fmla="*/ 1166518 w 2238962"/>
              <a:gd name="T41" fmla="*/ 101129 h 2462389"/>
              <a:gd name="T42" fmla="*/ 1321741 w 2238962"/>
              <a:gd name="T43" fmla="*/ 16463 h 246238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238962" h="2462389">
                <a:moveTo>
                  <a:pt x="1321741" y="16463"/>
                </a:moveTo>
                <a:cubicBezTo>
                  <a:pt x="1392297" y="7056"/>
                  <a:pt x="1516945" y="0"/>
                  <a:pt x="1589852" y="44685"/>
                </a:cubicBezTo>
                <a:cubicBezTo>
                  <a:pt x="1662759" y="89370"/>
                  <a:pt x="1728611" y="148167"/>
                  <a:pt x="1759185" y="284574"/>
                </a:cubicBezTo>
                <a:cubicBezTo>
                  <a:pt x="1789759" y="420981"/>
                  <a:pt x="1735666" y="707907"/>
                  <a:pt x="1773296" y="863129"/>
                </a:cubicBezTo>
                <a:cubicBezTo>
                  <a:pt x="1810926" y="1018351"/>
                  <a:pt x="1914408" y="1117129"/>
                  <a:pt x="1984963" y="1215907"/>
                </a:cubicBezTo>
                <a:cubicBezTo>
                  <a:pt x="2055518" y="1314685"/>
                  <a:pt x="2166055" y="1345259"/>
                  <a:pt x="2196629" y="1455796"/>
                </a:cubicBezTo>
                <a:cubicBezTo>
                  <a:pt x="2227203" y="1566333"/>
                  <a:pt x="2238962" y="1770944"/>
                  <a:pt x="2168407" y="1879129"/>
                </a:cubicBezTo>
                <a:cubicBezTo>
                  <a:pt x="2097852" y="1987314"/>
                  <a:pt x="1909703" y="2074333"/>
                  <a:pt x="1773296" y="2104907"/>
                </a:cubicBezTo>
                <a:cubicBezTo>
                  <a:pt x="1636889" y="2135481"/>
                  <a:pt x="1448741" y="2055518"/>
                  <a:pt x="1349963" y="2062574"/>
                </a:cubicBezTo>
                <a:cubicBezTo>
                  <a:pt x="1251185" y="2069630"/>
                  <a:pt x="1234722" y="2100204"/>
                  <a:pt x="1180629" y="2147241"/>
                </a:cubicBezTo>
                <a:cubicBezTo>
                  <a:pt x="1126536" y="2194278"/>
                  <a:pt x="1107722" y="2293055"/>
                  <a:pt x="1025407" y="2344796"/>
                </a:cubicBezTo>
                <a:cubicBezTo>
                  <a:pt x="943092" y="2396537"/>
                  <a:pt x="823148" y="2452981"/>
                  <a:pt x="686741" y="2457685"/>
                </a:cubicBezTo>
                <a:cubicBezTo>
                  <a:pt x="550334" y="2462389"/>
                  <a:pt x="317500" y="2452981"/>
                  <a:pt x="206963" y="2373018"/>
                </a:cubicBezTo>
                <a:cubicBezTo>
                  <a:pt x="96426" y="2293055"/>
                  <a:pt x="47036" y="2095499"/>
                  <a:pt x="23518" y="1977907"/>
                </a:cubicBezTo>
                <a:cubicBezTo>
                  <a:pt x="0" y="1860315"/>
                  <a:pt x="23519" y="1761537"/>
                  <a:pt x="65852" y="1667463"/>
                </a:cubicBezTo>
                <a:cubicBezTo>
                  <a:pt x="108185" y="1573389"/>
                  <a:pt x="188148" y="1481667"/>
                  <a:pt x="277518" y="1413463"/>
                </a:cubicBezTo>
                <a:cubicBezTo>
                  <a:pt x="366888" y="1345259"/>
                  <a:pt x="475074" y="1295871"/>
                  <a:pt x="602074" y="1258241"/>
                </a:cubicBezTo>
                <a:cubicBezTo>
                  <a:pt x="729074" y="1220611"/>
                  <a:pt x="945444" y="1272352"/>
                  <a:pt x="1039518" y="1187685"/>
                </a:cubicBezTo>
                <a:cubicBezTo>
                  <a:pt x="1133592" y="1103018"/>
                  <a:pt x="1157111" y="891352"/>
                  <a:pt x="1166518" y="750241"/>
                </a:cubicBezTo>
                <a:cubicBezTo>
                  <a:pt x="1175925" y="609130"/>
                  <a:pt x="1095963" y="449203"/>
                  <a:pt x="1095963" y="341018"/>
                </a:cubicBezTo>
                <a:cubicBezTo>
                  <a:pt x="1095963" y="232833"/>
                  <a:pt x="1124185" y="157573"/>
                  <a:pt x="1166518" y="101129"/>
                </a:cubicBezTo>
                <a:cubicBezTo>
                  <a:pt x="1208851" y="44685"/>
                  <a:pt x="1251185" y="25870"/>
                  <a:pt x="1321741" y="16463"/>
                </a:cubicBezTo>
                <a:close/>
              </a:path>
            </a:pathLst>
          </a:custGeom>
          <a:solidFill>
            <a:srgbClr val="800000">
              <a:alpha val="38823"/>
            </a:srgbClr>
          </a:solidFill>
          <a:ln w="952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80808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80808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3535</TotalTime>
  <Words>286</Words>
  <Application>Microsoft Macintosh PowerPoint</Application>
  <PresentationFormat>On-screen Show (4:3)</PresentationFormat>
  <Paragraphs>113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Design Template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Arial</vt:lpstr>
      <vt:lpstr>ＭＳ Ｐゴシック</vt:lpstr>
      <vt:lpstr>Times</vt:lpstr>
      <vt:lpstr>Wingdings</vt:lpstr>
      <vt:lpstr>Calibri</vt:lpstr>
      <vt:lpstr>Gill Sans MT</vt:lpstr>
      <vt:lpstr>Blank Presentation</vt:lpstr>
      <vt:lpstr>Blank Presentation</vt:lpstr>
      <vt:lpstr>Blank Presentation</vt:lpstr>
      <vt:lpstr>Slide 1</vt:lpstr>
      <vt:lpstr>Slide 2</vt:lpstr>
      <vt:lpstr>RAE Top 10 CS/Informatics Universities</vt:lpstr>
      <vt:lpstr>Slide 4</vt:lpstr>
      <vt:lpstr>Slide 5</vt:lpstr>
      <vt:lpstr>Foundations for a new science</vt:lpstr>
      <vt:lpstr>Slide 7</vt:lpstr>
    </vt:vector>
  </TitlesOfParts>
  <Manager/>
  <Company/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Dave Robertson</dc:creator>
  <cp:keywords/>
  <dc:description/>
  <cp:lastModifiedBy>Austin Tate</cp:lastModifiedBy>
  <cp:revision>202</cp:revision>
  <cp:lastPrinted>2008-06-27T13:05:47Z</cp:lastPrinted>
  <dcterms:created xsi:type="dcterms:W3CDTF">2013-04-28T16:32:00Z</dcterms:created>
  <dcterms:modified xsi:type="dcterms:W3CDTF">2013-06-24T09:26:43Z</dcterms:modified>
  <cp:category/>
</cp:coreProperties>
</file>