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0" r:id="rId7"/>
    <p:sldId id="259" r:id="rId8"/>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26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ED31DC-01BE-4EFB-A0B8-1D251A2A18DB}" type="datetimeFigureOut">
              <a:rPr lang="en-GB" smtClean="0"/>
              <a:t>27/06/2014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75B407-5369-445A-BF2D-7C4E5C979466}" type="slidenum">
              <a:rPr lang="en-GB" smtClean="0"/>
              <a:t>‹#›</a:t>
            </a:fld>
            <a:endParaRPr lang="en-GB"/>
          </a:p>
        </p:txBody>
      </p:sp>
    </p:spTree>
    <p:extLst>
      <p:ext uri="{BB962C8B-B14F-4D97-AF65-F5344CB8AC3E}">
        <p14:creationId xmlns:p14="http://schemas.microsoft.com/office/powerpoint/2010/main" val="981472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D31DC-01BE-4EFB-A0B8-1D251A2A18DB}" type="datetimeFigureOut">
              <a:rPr lang="en-GB" smtClean="0"/>
              <a:t>27/06/2014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75B407-5369-445A-BF2D-7C4E5C979466}" type="slidenum">
              <a:rPr lang="en-GB" smtClean="0"/>
              <a:t>‹#›</a:t>
            </a:fld>
            <a:endParaRPr lang="en-GB"/>
          </a:p>
        </p:txBody>
      </p:sp>
    </p:spTree>
    <p:extLst>
      <p:ext uri="{BB962C8B-B14F-4D97-AF65-F5344CB8AC3E}">
        <p14:creationId xmlns:p14="http://schemas.microsoft.com/office/powerpoint/2010/main" val="211193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D31DC-01BE-4EFB-A0B8-1D251A2A18DB}" type="datetimeFigureOut">
              <a:rPr lang="en-GB" smtClean="0"/>
              <a:t>27/06/2014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75B407-5369-445A-BF2D-7C4E5C979466}" type="slidenum">
              <a:rPr lang="en-GB" smtClean="0"/>
              <a:t>‹#›</a:t>
            </a:fld>
            <a:endParaRPr lang="en-GB"/>
          </a:p>
        </p:txBody>
      </p:sp>
    </p:spTree>
    <p:extLst>
      <p:ext uri="{BB962C8B-B14F-4D97-AF65-F5344CB8AC3E}">
        <p14:creationId xmlns:p14="http://schemas.microsoft.com/office/powerpoint/2010/main" val="2391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D31DC-01BE-4EFB-A0B8-1D251A2A18DB}" type="datetimeFigureOut">
              <a:rPr lang="en-GB" smtClean="0"/>
              <a:t>27/06/2014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75B407-5369-445A-BF2D-7C4E5C979466}" type="slidenum">
              <a:rPr lang="en-GB" smtClean="0"/>
              <a:t>‹#›</a:t>
            </a:fld>
            <a:endParaRPr lang="en-GB"/>
          </a:p>
        </p:txBody>
      </p:sp>
    </p:spTree>
    <p:extLst>
      <p:ext uri="{BB962C8B-B14F-4D97-AF65-F5344CB8AC3E}">
        <p14:creationId xmlns:p14="http://schemas.microsoft.com/office/powerpoint/2010/main" val="188313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D31DC-01BE-4EFB-A0B8-1D251A2A18DB}" type="datetimeFigureOut">
              <a:rPr lang="en-GB" smtClean="0"/>
              <a:t>27/06/2014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75B407-5369-445A-BF2D-7C4E5C979466}" type="slidenum">
              <a:rPr lang="en-GB" smtClean="0"/>
              <a:t>‹#›</a:t>
            </a:fld>
            <a:endParaRPr lang="en-GB"/>
          </a:p>
        </p:txBody>
      </p:sp>
    </p:spTree>
    <p:extLst>
      <p:ext uri="{BB962C8B-B14F-4D97-AF65-F5344CB8AC3E}">
        <p14:creationId xmlns:p14="http://schemas.microsoft.com/office/powerpoint/2010/main" val="178793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ED31DC-01BE-4EFB-A0B8-1D251A2A18DB}" type="datetimeFigureOut">
              <a:rPr lang="en-GB" smtClean="0"/>
              <a:t>27/06/2014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75B407-5369-445A-BF2D-7C4E5C979466}" type="slidenum">
              <a:rPr lang="en-GB" smtClean="0"/>
              <a:t>‹#›</a:t>
            </a:fld>
            <a:endParaRPr lang="en-GB"/>
          </a:p>
        </p:txBody>
      </p:sp>
    </p:spTree>
    <p:extLst>
      <p:ext uri="{BB962C8B-B14F-4D97-AF65-F5344CB8AC3E}">
        <p14:creationId xmlns:p14="http://schemas.microsoft.com/office/powerpoint/2010/main" val="80469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ED31DC-01BE-4EFB-A0B8-1D251A2A18DB}" type="datetimeFigureOut">
              <a:rPr lang="en-GB" smtClean="0"/>
              <a:t>27/06/2014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75B407-5369-445A-BF2D-7C4E5C979466}" type="slidenum">
              <a:rPr lang="en-GB" smtClean="0"/>
              <a:t>‹#›</a:t>
            </a:fld>
            <a:endParaRPr lang="en-GB"/>
          </a:p>
        </p:txBody>
      </p:sp>
    </p:spTree>
    <p:extLst>
      <p:ext uri="{BB962C8B-B14F-4D97-AF65-F5344CB8AC3E}">
        <p14:creationId xmlns:p14="http://schemas.microsoft.com/office/powerpoint/2010/main" val="380258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ED31DC-01BE-4EFB-A0B8-1D251A2A18DB}" type="datetimeFigureOut">
              <a:rPr lang="en-GB" smtClean="0"/>
              <a:t>27/06/2014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75B407-5369-445A-BF2D-7C4E5C979466}" type="slidenum">
              <a:rPr lang="en-GB" smtClean="0"/>
              <a:t>‹#›</a:t>
            </a:fld>
            <a:endParaRPr lang="en-GB"/>
          </a:p>
        </p:txBody>
      </p:sp>
    </p:spTree>
    <p:extLst>
      <p:ext uri="{BB962C8B-B14F-4D97-AF65-F5344CB8AC3E}">
        <p14:creationId xmlns:p14="http://schemas.microsoft.com/office/powerpoint/2010/main" val="253948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D31DC-01BE-4EFB-A0B8-1D251A2A18DB}" type="datetimeFigureOut">
              <a:rPr lang="en-GB" smtClean="0"/>
              <a:t>27/06/2014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75B407-5369-445A-BF2D-7C4E5C979466}" type="slidenum">
              <a:rPr lang="en-GB" smtClean="0"/>
              <a:t>‹#›</a:t>
            </a:fld>
            <a:endParaRPr lang="en-GB"/>
          </a:p>
        </p:txBody>
      </p:sp>
    </p:spTree>
    <p:extLst>
      <p:ext uri="{BB962C8B-B14F-4D97-AF65-F5344CB8AC3E}">
        <p14:creationId xmlns:p14="http://schemas.microsoft.com/office/powerpoint/2010/main" val="320279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D31DC-01BE-4EFB-A0B8-1D251A2A18DB}" type="datetimeFigureOut">
              <a:rPr lang="en-GB" smtClean="0"/>
              <a:t>27/06/2014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75B407-5369-445A-BF2D-7C4E5C979466}" type="slidenum">
              <a:rPr lang="en-GB" smtClean="0"/>
              <a:t>‹#›</a:t>
            </a:fld>
            <a:endParaRPr lang="en-GB"/>
          </a:p>
        </p:txBody>
      </p:sp>
    </p:spTree>
    <p:extLst>
      <p:ext uri="{BB962C8B-B14F-4D97-AF65-F5344CB8AC3E}">
        <p14:creationId xmlns:p14="http://schemas.microsoft.com/office/powerpoint/2010/main" val="348560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D31DC-01BE-4EFB-A0B8-1D251A2A18DB}" type="datetimeFigureOut">
              <a:rPr lang="en-GB" smtClean="0"/>
              <a:t>27/06/2014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75B407-5369-445A-BF2D-7C4E5C979466}" type="slidenum">
              <a:rPr lang="en-GB" smtClean="0"/>
              <a:t>‹#›</a:t>
            </a:fld>
            <a:endParaRPr lang="en-GB"/>
          </a:p>
        </p:txBody>
      </p:sp>
    </p:spTree>
    <p:extLst>
      <p:ext uri="{BB962C8B-B14F-4D97-AF65-F5344CB8AC3E}">
        <p14:creationId xmlns:p14="http://schemas.microsoft.com/office/powerpoint/2010/main" val="70532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D31DC-01BE-4EFB-A0B8-1D251A2A18DB}" type="datetimeFigureOut">
              <a:rPr lang="en-GB" smtClean="0"/>
              <a:t>27/06/2014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5B407-5369-445A-BF2D-7C4E5C979466}" type="slidenum">
              <a:rPr lang="en-GB" smtClean="0"/>
              <a:t>‹#›</a:t>
            </a:fld>
            <a:endParaRPr lang="en-GB"/>
          </a:p>
        </p:txBody>
      </p:sp>
    </p:spTree>
    <p:extLst>
      <p:ext uri="{BB962C8B-B14F-4D97-AF65-F5344CB8AC3E}">
        <p14:creationId xmlns:p14="http://schemas.microsoft.com/office/powerpoint/2010/main" val="4123082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vue.ed.ac.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openvce.net/iro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www.aiai.ed.ac.uk/project/aibo/" TargetMode="External"/><Relationship Id="rId2" Type="http://schemas.openxmlformats.org/officeDocument/2006/relationships/hyperlink" Target="http://openvce.net/iroom" TargetMode="Externa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hyperlink" Target="http://www.aiai.ed.ac.uk/project/ix/" TargetMode="External"/><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hyperlink" Target="http://openvce.net/iroom" TargetMode="Externa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hyperlink" Target="http://openvce.net/iroom" TargetMode="External"/><Relationship Id="rId2" Type="http://schemas.openxmlformats.org/officeDocument/2006/relationships/hyperlink" Target="http://www.aiai.ed.ac.uk/project/i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openvce.net/iroom" TargetMode="External"/><Relationship Id="rId7" Type="http://schemas.openxmlformats.org/officeDocument/2006/relationships/image" Target="../media/image15.gif"/><Relationship Id="rId2" Type="http://schemas.openxmlformats.org/officeDocument/2006/relationships/hyperlink" Target="http://www.aiai.ed.ac.uk/project/aibo/" TargetMode="External"/><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openvce.net/iroom" TargetMode="Externa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052978" cy="704265"/>
          </a:xfrm>
        </p:spPr>
        <p:txBody>
          <a:bodyPr>
            <a:normAutofit/>
          </a:bodyPr>
          <a:lstStyle/>
          <a:p>
            <a:pPr algn="l"/>
            <a:r>
              <a:rPr lang="en-GB" sz="4000" b="1" dirty="0" err="1" smtClean="0">
                <a:latin typeface="+mn-lt"/>
                <a:cs typeface="Arial" panose="020B0604020202020204" pitchFamily="34" charset="0"/>
              </a:rPr>
              <a:t>Vue</a:t>
            </a:r>
            <a:r>
              <a:rPr lang="en-GB" sz="4000" b="1" dirty="0" smtClean="0">
                <a:latin typeface="+mn-lt"/>
                <a:cs typeface="Arial" panose="020B0604020202020204" pitchFamily="34" charset="0"/>
              </a:rPr>
              <a:t> – Virtual University of Edinburgh</a:t>
            </a:r>
            <a:endParaRPr lang="en-GB" sz="4000" b="1" dirty="0">
              <a:latin typeface="+mn-lt"/>
              <a:cs typeface="Arial" panose="020B0604020202020204" pitchFamily="34" charset="0"/>
            </a:endParaRPr>
          </a:p>
        </p:txBody>
      </p:sp>
      <p:sp>
        <p:nvSpPr>
          <p:cNvPr id="3" name="Subtitle 2"/>
          <p:cNvSpPr>
            <a:spLocks noGrp="1"/>
          </p:cNvSpPr>
          <p:nvPr>
            <p:ph type="subTitle" idx="1"/>
          </p:nvPr>
        </p:nvSpPr>
        <p:spPr>
          <a:xfrm>
            <a:off x="8640566" y="704269"/>
            <a:ext cx="3308278" cy="5485332"/>
          </a:xfrm>
        </p:spPr>
        <p:txBody>
          <a:bodyPr>
            <a:normAutofit/>
          </a:bodyPr>
          <a:lstStyle/>
          <a:p>
            <a:pPr algn="l"/>
            <a:r>
              <a:rPr lang="en-GB" dirty="0" smtClean="0"/>
              <a:t>The </a:t>
            </a:r>
            <a:r>
              <a:rPr lang="en-GB" dirty="0" err="1" smtClean="0"/>
              <a:t>Vue</a:t>
            </a:r>
            <a:r>
              <a:rPr lang="en-GB" dirty="0" smtClean="0"/>
              <a:t> group is a virtual educational and research institute bringing together all those interested in the use of virtual worlds for teaching, research and outreach related to the University of Edinburgh. </a:t>
            </a:r>
          </a:p>
          <a:p>
            <a:pPr algn="l"/>
            <a:endParaRPr lang="en-GB" dirty="0"/>
          </a:p>
          <a:p>
            <a:pPr algn="l"/>
            <a:r>
              <a:rPr lang="en-GB" dirty="0" smtClean="0">
                <a:hlinkClick r:id="rId2"/>
              </a:rPr>
              <a:t>http://vue.ed.ac.uk</a:t>
            </a:r>
            <a:endParaRPr lang="en-GB" dirty="0" smtClean="0"/>
          </a:p>
          <a:p>
            <a:pPr algn="l"/>
            <a:r>
              <a:rPr lang="en-GB" dirty="0" smtClean="0"/>
              <a:t/>
            </a:r>
            <a:br>
              <a:rPr lang="en-GB" dirty="0" smtClean="0"/>
            </a:br>
            <a:r>
              <a:rPr lang="en-GB" dirty="0" smtClean="0"/>
              <a:t>Contact: </a:t>
            </a:r>
            <a:r>
              <a:rPr lang="en-GB" dirty="0" err="1" smtClean="0"/>
              <a:t>Prof.</a:t>
            </a:r>
            <a:r>
              <a:rPr lang="en-GB" dirty="0" smtClean="0"/>
              <a:t> Austin Tate &lt;a.tate@ed.ac.uk&gt;</a:t>
            </a:r>
          </a:p>
          <a:p>
            <a:pPr algn="l"/>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0528"/>
            <a:ext cx="8516016" cy="4790259"/>
          </a:xfrm>
          <a:prstGeom prst="rect">
            <a:avLst/>
          </a:prstGeom>
        </p:spPr>
      </p:pic>
    </p:spTree>
    <p:extLst>
      <p:ext uri="{BB962C8B-B14F-4D97-AF65-F5344CB8AC3E}">
        <p14:creationId xmlns:p14="http://schemas.microsoft.com/office/powerpoint/2010/main" val="201270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2570" y="5324475"/>
            <a:ext cx="919430" cy="1574768"/>
          </a:xfrm>
          <a:prstGeom prst="rect">
            <a:avLst/>
          </a:prstGeom>
        </p:spPr>
      </p:pic>
      <p:sp>
        <p:nvSpPr>
          <p:cNvPr id="2" name="Title 1"/>
          <p:cNvSpPr>
            <a:spLocks noGrp="1"/>
          </p:cNvSpPr>
          <p:nvPr>
            <p:ph type="ctrTitle"/>
          </p:nvPr>
        </p:nvSpPr>
        <p:spPr>
          <a:xfrm>
            <a:off x="0" y="0"/>
            <a:ext cx="11616000" cy="711342"/>
          </a:xfrm>
        </p:spPr>
        <p:txBody>
          <a:bodyPr>
            <a:noAutofit/>
          </a:bodyPr>
          <a:lstStyle/>
          <a:p>
            <a:pPr algn="l"/>
            <a:r>
              <a:rPr lang="en-GB" sz="4000" b="1" dirty="0" smtClean="0">
                <a:latin typeface="+mn-lt"/>
              </a:rPr>
              <a:t>I-Room: a Virtual Space </a:t>
            </a:r>
            <a:r>
              <a:rPr lang="en-GB" sz="4000" b="1" dirty="0" smtClean="0">
                <a:latin typeface="+mn-lt"/>
              </a:rPr>
              <a:t>for Intelligent </a:t>
            </a:r>
            <a:r>
              <a:rPr lang="en-GB" sz="4000" b="1" dirty="0" smtClean="0">
                <a:latin typeface="+mn-lt"/>
              </a:rPr>
              <a:t>Interaction</a:t>
            </a:r>
          </a:p>
        </p:txBody>
      </p:sp>
      <p:sp>
        <p:nvSpPr>
          <p:cNvPr id="3" name="Subtitle 2"/>
          <p:cNvSpPr>
            <a:spLocks noGrp="1"/>
          </p:cNvSpPr>
          <p:nvPr>
            <p:ph type="subTitle" idx="1"/>
          </p:nvPr>
        </p:nvSpPr>
        <p:spPr>
          <a:xfrm>
            <a:off x="8067442" y="844940"/>
            <a:ext cx="3856406" cy="5761343"/>
          </a:xfrm>
        </p:spPr>
        <p:txBody>
          <a:bodyPr>
            <a:noAutofit/>
          </a:bodyPr>
          <a:lstStyle/>
          <a:p>
            <a:pPr algn="l"/>
            <a:r>
              <a:rPr lang="en-GB" dirty="0" smtClean="0"/>
              <a:t>The I-Room virtual </a:t>
            </a:r>
            <a:r>
              <a:rPr lang="en-GB" dirty="0" smtClean="0"/>
              <a:t>environment is </a:t>
            </a:r>
            <a:r>
              <a:rPr lang="en-GB" dirty="0" smtClean="0"/>
              <a:t>a shared persistent space, founded on process methodologies and offering intelligent systems support for interaction and collaboration between users, </a:t>
            </a:r>
            <a:r>
              <a:rPr lang="en-GB" dirty="0" smtClean="0"/>
              <a:t>systems </a:t>
            </a:r>
            <a:r>
              <a:rPr lang="en-GB" dirty="0" smtClean="0"/>
              <a:t>and </a:t>
            </a:r>
            <a:r>
              <a:rPr lang="en-GB" dirty="0" smtClean="0"/>
              <a:t>agents.</a:t>
            </a:r>
          </a:p>
          <a:p>
            <a:pPr algn="l"/>
            <a:endParaRPr lang="en-GB" sz="2000" dirty="0"/>
          </a:p>
          <a:p>
            <a:pPr algn="l"/>
            <a:r>
              <a:rPr lang="en-GB" dirty="0" smtClean="0"/>
              <a:t>"I</a:t>
            </a:r>
            <a:r>
              <a:rPr lang="en-GB" dirty="0"/>
              <a:t>" stands variously for intelligent, information, interactive, integrated and instrumented -</a:t>
            </a:r>
            <a:endParaRPr lang="en-GB" dirty="0" smtClean="0"/>
          </a:p>
          <a:p>
            <a:pPr algn="l"/>
            <a:endParaRPr lang="en-GB" sz="1800" dirty="0" smtClean="0">
              <a:hlinkClick r:id="rId3"/>
            </a:endParaRPr>
          </a:p>
          <a:p>
            <a:pPr algn="l"/>
            <a:r>
              <a:rPr lang="en-GB" dirty="0" smtClean="0">
                <a:hlinkClick r:id="rId3"/>
              </a:rPr>
              <a:t>http://openvce.net/iroom</a:t>
            </a:r>
            <a:endParaRPr lang="en-GB" dirty="0" smtClean="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44940"/>
            <a:ext cx="8019250" cy="5555859"/>
          </a:xfrm>
          <a:prstGeom prst="rect">
            <a:avLst/>
          </a:prstGeom>
        </p:spPr>
      </p:pic>
    </p:spTree>
    <p:extLst>
      <p:ext uri="{BB962C8B-B14F-4D97-AF65-F5344CB8AC3E}">
        <p14:creationId xmlns:p14="http://schemas.microsoft.com/office/powerpoint/2010/main" val="2157201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178228" cy="730144"/>
          </a:xfrm>
        </p:spPr>
        <p:txBody>
          <a:bodyPr>
            <a:noAutofit/>
          </a:bodyPr>
          <a:lstStyle/>
          <a:p>
            <a:pPr algn="l"/>
            <a:r>
              <a:rPr lang="en-GB" sz="4000" b="1" dirty="0" smtClean="0">
                <a:latin typeface="+mn-lt"/>
              </a:rPr>
              <a:t>Project AIBO</a:t>
            </a:r>
          </a:p>
        </p:txBody>
      </p:sp>
      <p:sp>
        <p:nvSpPr>
          <p:cNvPr id="3" name="Subtitle 2"/>
          <p:cNvSpPr>
            <a:spLocks noGrp="1"/>
          </p:cNvSpPr>
          <p:nvPr>
            <p:ph type="subTitle" idx="1"/>
          </p:nvPr>
        </p:nvSpPr>
        <p:spPr>
          <a:xfrm>
            <a:off x="8121208" y="902673"/>
            <a:ext cx="3873357" cy="5612171"/>
          </a:xfrm>
        </p:spPr>
        <p:txBody>
          <a:bodyPr>
            <a:noAutofit/>
          </a:bodyPr>
          <a:lstStyle/>
          <a:p>
            <a:pPr algn="l"/>
            <a:r>
              <a:rPr lang="en-GB" sz="1800" dirty="0" smtClean="0"/>
              <a:t>A project which explored artificial </a:t>
            </a:r>
            <a:r>
              <a:rPr lang="en-GB" sz="1800" dirty="0"/>
              <a:t>i</a:t>
            </a:r>
            <a:r>
              <a:rPr lang="en-GB" sz="1800" dirty="0" smtClean="0"/>
              <a:t>ntelligence technology to support team work between human and robotic systems working in a cooperative and safety conscious way in the home or the workplace.</a:t>
            </a:r>
          </a:p>
          <a:p>
            <a:pPr algn="l"/>
            <a:r>
              <a:rPr lang="en-GB" sz="1800" dirty="0" smtClean="0"/>
              <a:t>The technology used included multi-agent systems, teamwork, semantic web use, human and robot agent presence and status notification, intelligent planning, coordination, task execution and monitoring, and task-achieving behaviours. </a:t>
            </a:r>
          </a:p>
          <a:p>
            <a:pPr algn="l"/>
            <a:r>
              <a:rPr lang="en-GB" sz="1800" dirty="0" smtClean="0"/>
              <a:t>The project provided a source of projects in Artificial Intelligence, and Robotics and exhibits for open days and school visits.</a:t>
            </a:r>
            <a:endParaRPr lang="en-GB" sz="1800" dirty="0" smtClean="0">
              <a:hlinkClick r:id="rId2"/>
            </a:endParaRPr>
          </a:p>
          <a:p>
            <a:pPr algn="l"/>
            <a:r>
              <a:rPr lang="en-GB" sz="1800" dirty="0" smtClean="0">
                <a:hlinkClick r:id="rId3"/>
              </a:rPr>
              <a:t>http://www.aiai.ed.ac.uk/project/aibo/</a:t>
            </a:r>
            <a:r>
              <a:rPr lang="en-GB" sz="1800" dirty="0" smtClean="0"/>
              <a:t> </a:t>
            </a:r>
          </a:p>
          <a:p>
            <a:pPr algn="l"/>
            <a:r>
              <a:rPr lang="en-GB" sz="1800" dirty="0" smtClean="0">
                <a:hlinkClick r:id="rId2"/>
              </a:rPr>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42130"/>
            <a:ext cx="3900755" cy="390075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5894" y="902673"/>
            <a:ext cx="4790527" cy="4405082"/>
          </a:xfrm>
          <a:prstGeom prst="rect">
            <a:avLst/>
          </a:prstGeom>
        </p:spPr>
      </p:pic>
    </p:spTree>
    <p:extLst>
      <p:ext uri="{BB962C8B-B14F-4D97-AF65-F5344CB8AC3E}">
        <p14:creationId xmlns:p14="http://schemas.microsoft.com/office/powerpoint/2010/main" val="254617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83" y="-2572"/>
            <a:ext cx="11438306" cy="741924"/>
          </a:xfrm>
        </p:spPr>
        <p:txBody>
          <a:bodyPr>
            <a:noAutofit/>
          </a:bodyPr>
          <a:lstStyle/>
          <a:p>
            <a:pPr algn="l"/>
            <a:r>
              <a:rPr lang="en-GB" sz="4000" b="1" dirty="0" smtClean="0">
                <a:latin typeface="+mn-lt"/>
              </a:rPr>
              <a:t>I-X – Intelligent Technology for Planning and Design</a:t>
            </a:r>
          </a:p>
        </p:txBody>
      </p:sp>
      <p:sp>
        <p:nvSpPr>
          <p:cNvPr id="3" name="Subtitle 2"/>
          <p:cNvSpPr>
            <a:spLocks noGrp="1"/>
          </p:cNvSpPr>
          <p:nvPr>
            <p:ph type="subTitle" idx="1"/>
          </p:nvPr>
        </p:nvSpPr>
        <p:spPr>
          <a:xfrm>
            <a:off x="5269230" y="891541"/>
            <a:ext cx="6812280" cy="1061083"/>
          </a:xfrm>
        </p:spPr>
        <p:txBody>
          <a:bodyPr>
            <a:noAutofit/>
          </a:bodyPr>
          <a:lstStyle/>
          <a:p>
            <a:pPr algn="l"/>
            <a:r>
              <a:rPr lang="en-GB" sz="1800" smtClean="0"/>
              <a:t>An open architecture for the creation of intelligent systems for synthesis tasks (such as planning, design and configuration) based on the handling of "issues" and the management or maintenance of the constraints describing the product of the process.</a:t>
            </a:r>
          </a:p>
          <a:p>
            <a:pPr algn="l"/>
            <a:r>
              <a:rPr lang="en-GB" sz="1800" smtClean="0">
                <a:hlinkClick r:id="rId2"/>
              </a:rPr>
              <a:t> </a:t>
            </a:r>
            <a:endParaRPr lang="en-GB" sz="1800" dirty="0" smtClean="0">
              <a:hlinkClick r:id="rId2"/>
            </a:endParaRPr>
          </a:p>
        </p:txBody>
      </p:sp>
      <p:sp>
        <p:nvSpPr>
          <p:cNvPr id="7" name="Rectangle 6"/>
          <p:cNvSpPr>
            <a:spLocks noChangeArrowheads="1"/>
          </p:cNvSpPr>
          <p:nvPr/>
        </p:nvSpPr>
        <p:spPr bwMode="auto">
          <a:xfrm>
            <a:off x="243154" y="12339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8" name="Group 1"/>
          <p:cNvGrpSpPr>
            <a:grpSpLocks/>
          </p:cNvGrpSpPr>
          <p:nvPr/>
        </p:nvGrpSpPr>
        <p:grpSpPr bwMode="auto">
          <a:xfrm>
            <a:off x="0" y="951777"/>
            <a:ext cx="5562973" cy="5906223"/>
            <a:chOff x="2061" y="3392"/>
            <a:chExt cx="8506" cy="8585"/>
          </a:xfrm>
        </p:grpSpPr>
        <p:grpSp>
          <p:nvGrpSpPr>
            <p:cNvPr id="9" name="Group 3"/>
            <p:cNvGrpSpPr>
              <a:grpSpLocks/>
            </p:cNvGrpSpPr>
            <p:nvPr/>
          </p:nvGrpSpPr>
          <p:grpSpPr bwMode="auto">
            <a:xfrm>
              <a:off x="2061" y="3392"/>
              <a:ext cx="8506" cy="7103"/>
              <a:chOff x="1761" y="3392"/>
              <a:chExt cx="8506" cy="7103"/>
            </a:xfrm>
          </p:grpSpPr>
          <p:pic>
            <p:nvPicPr>
              <p:cNvPr id="2053" name="Picture 5" descr="IX-Screen-I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 y="3392"/>
                <a:ext cx="7829" cy="71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X-Screen-A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8" y="5885"/>
                <a:ext cx="2899" cy="2543"/>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IX-Screen-IPl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6" y="8834"/>
              <a:ext cx="3466" cy="314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10"/>
          <p:cNvSpPr>
            <a:spLocks noChangeArrowheads="1"/>
          </p:cNvSpPr>
          <p:nvPr/>
        </p:nvSpPr>
        <p:spPr bwMode="auto">
          <a:xfrm>
            <a:off x="3761422" y="1952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11" name="Group 7"/>
          <p:cNvGrpSpPr>
            <a:grpSpLocks/>
          </p:cNvGrpSpPr>
          <p:nvPr/>
        </p:nvGrpSpPr>
        <p:grpSpPr bwMode="auto">
          <a:xfrm>
            <a:off x="4409114" y="3281362"/>
            <a:ext cx="3794894" cy="3576638"/>
            <a:chOff x="1774" y="1219"/>
            <a:chExt cx="8876" cy="7726"/>
          </a:xfrm>
        </p:grpSpPr>
        <p:pic>
          <p:nvPicPr>
            <p:cNvPr id="2057" name="Picture 9" descr="IX-Screen-IMa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4" y="2816"/>
              <a:ext cx="7574" cy="61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X-Screen-I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1" y="1219"/>
              <a:ext cx="5839" cy="5055"/>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Subtitle 2"/>
          <p:cNvSpPr txBox="1">
            <a:spLocks/>
          </p:cNvSpPr>
          <p:nvPr/>
        </p:nvSpPr>
        <p:spPr>
          <a:xfrm>
            <a:off x="8204008" y="1952625"/>
            <a:ext cx="3987992" cy="44710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mj-lt"/>
              <a:buAutoNum type="arabicPeriod"/>
            </a:pPr>
            <a:r>
              <a:rPr lang="en-GB" sz="1400" dirty="0" smtClean="0"/>
              <a:t>Representation </a:t>
            </a:r>
            <a:r>
              <a:rPr lang="en-GB" sz="1400" dirty="0"/>
              <a:t>- a core </a:t>
            </a:r>
            <a:r>
              <a:rPr lang="en-GB" sz="1400" dirty="0" smtClean="0"/>
              <a:t>notion of </a:t>
            </a:r>
            <a:r>
              <a:rPr lang="en-GB" sz="1400" dirty="0"/>
              <a:t>a synthesis process and the product(s) of such processes as a set of nodes making up the process or product, along with constraints on the relationship between those nodes, a set of outstanding issues, and annotations related to these </a:t>
            </a:r>
            <a:r>
              <a:rPr lang="en-GB" sz="1400" dirty="0" smtClean="0"/>
              <a:t>- &lt;I-N-C-A&gt; - Issues</a:t>
            </a:r>
            <a:r>
              <a:rPr lang="en-GB" sz="1400" dirty="0"/>
              <a:t>, Nodes</a:t>
            </a:r>
            <a:r>
              <a:rPr lang="en-GB" sz="1400"/>
              <a:t>, </a:t>
            </a:r>
            <a:r>
              <a:rPr lang="en-GB" sz="1400" smtClean="0"/>
              <a:t>Constraints </a:t>
            </a:r>
            <a:r>
              <a:rPr lang="en-GB" sz="1400" dirty="0"/>
              <a:t>and Annotations. </a:t>
            </a:r>
            <a:endParaRPr lang="en-GB" sz="1400" dirty="0" smtClean="0"/>
          </a:p>
          <a:p>
            <a:pPr marL="342900" indent="-342900" algn="l">
              <a:buFont typeface="+mj-lt"/>
              <a:buAutoNum type="arabicPeriod"/>
            </a:pPr>
            <a:r>
              <a:rPr lang="en-GB" sz="1400" dirty="0" smtClean="0"/>
              <a:t>Reasoning </a:t>
            </a:r>
            <a:r>
              <a:rPr lang="en-GB" sz="1400" dirty="0"/>
              <a:t>- the provision of reusable reasoning and constraint or model management </a:t>
            </a:r>
            <a:r>
              <a:rPr lang="en-GB" sz="1400" dirty="0" smtClean="0"/>
              <a:t>capabilities.</a:t>
            </a:r>
          </a:p>
          <a:p>
            <a:pPr marL="342900" indent="-342900" algn="l">
              <a:buFont typeface="+mj-lt"/>
              <a:buAutoNum type="arabicPeriod"/>
            </a:pPr>
            <a:r>
              <a:rPr lang="en-GB" sz="1400" dirty="0" smtClean="0"/>
              <a:t>User </a:t>
            </a:r>
            <a:r>
              <a:rPr lang="en-GB" sz="1400" dirty="0"/>
              <a:t>Interfaces - to understand user roles in performing collaborative activities and to provide generic modules which present the state of the processes they are engaged in, their relationships to others and the status of the artefacts/products they are working with. </a:t>
            </a:r>
            <a:endParaRPr lang="en-GB" sz="1400" dirty="0" smtClean="0"/>
          </a:p>
          <a:p>
            <a:pPr marL="342900" indent="-342900" algn="l">
              <a:buFont typeface="+mj-lt"/>
              <a:buAutoNum type="arabicPeriod"/>
            </a:pPr>
            <a:r>
              <a:rPr lang="en-GB" sz="1400" dirty="0" smtClean="0"/>
              <a:t>Applications </a:t>
            </a:r>
            <a:r>
              <a:rPr lang="en-GB" sz="1400" dirty="0"/>
              <a:t>- work in various application sectors which will seek to create generic approaches (I-Tools) for the various types of Task in which users may engage</a:t>
            </a:r>
            <a:r>
              <a:rPr lang="en-GB" sz="1200" dirty="0"/>
              <a:t>. </a:t>
            </a:r>
            <a:endParaRPr lang="en-GB" sz="1200" dirty="0" smtClean="0"/>
          </a:p>
        </p:txBody>
      </p:sp>
      <p:sp>
        <p:nvSpPr>
          <p:cNvPr id="22" name="Subtitle 2"/>
          <p:cNvSpPr txBox="1">
            <a:spLocks/>
          </p:cNvSpPr>
          <p:nvPr/>
        </p:nvSpPr>
        <p:spPr>
          <a:xfrm>
            <a:off x="8204008" y="6423660"/>
            <a:ext cx="3987991" cy="4410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smtClean="0">
                <a:hlinkClick r:id="rId8"/>
              </a:rPr>
              <a:t>http://www.aiai.ed.ac.uk/project/ix/</a:t>
            </a:r>
            <a:r>
              <a:rPr lang="en-GB" sz="1800" dirty="0" smtClean="0"/>
              <a:t> </a:t>
            </a:r>
          </a:p>
          <a:p>
            <a:pPr algn="l"/>
            <a:r>
              <a:rPr lang="en-GB" sz="1800" dirty="0" smtClean="0">
                <a:hlinkClick r:id="rId2"/>
              </a:rPr>
              <a:t> </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757" y="5907008"/>
            <a:ext cx="982981" cy="982981"/>
          </a:xfrm>
          <a:prstGeom prst="rect">
            <a:avLst/>
          </a:prstGeom>
        </p:spPr>
      </p:pic>
    </p:spTree>
    <p:extLst>
      <p:ext uri="{BB962C8B-B14F-4D97-AF65-F5344CB8AC3E}">
        <p14:creationId xmlns:p14="http://schemas.microsoft.com/office/powerpoint/2010/main" val="377816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309"/>
            <a:ext cx="11026825" cy="718696"/>
          </a:xfrm>
        </p:spPr>
        <p:txBody>
          <a:bodyPr>
            <a:noAutofit/>
          </a:bodyPr>
          <a:lstStyle/>
          <a:p>
            <a:pPr algn="l"/>
            <a:r>
              <a:rPr lang="en-GB" sz="4000" b="1" dirty="0" smtClean="0">
                <a:latin typeface="+mn-lt"/>
              </a:rPr>
              <a:t>O-Plan – Open Planning Architecture</a:t>
            </a:r>
          </a:p>
        </p:txBody>
      </p:sp>
      <p:sp>
        <p:nvSpPr>
          <p:cNvPr id="3" name="Subtitle 2"/>
          <p:cNvSpPr>
            <a:spLocks noGrp="1"/>
          </p:cNvSpPr>
          <p:nvPr>
            <p:ph type="subTitle" idx="1"/>
          </p:nvPr>
        </p:nvSpPr>
        <p:spPr>
          <a:xfrm>
            <a:off x="0" y="868680"/>
            <a:ext cx="7632116" cy="5577840"/>
          </a:xfrm>
        </p:spPr>
        <p:txBody>
          <a:bodyPr>
            <a:noAutofit/>
          </a:bodyPr>
          <a:lstStyle/>
          <a:p>
            <a:pPr algn="l"/>
            <a:r>
              <a:rPr lang="en-GB" sz="2000" dirty="0" smtClean="0"/>
              <a:t>The O-Plan Project (1984 to 1999) explored </a:t>
            </a:r>
            <a:r>
              <a:rPr lang="en-GB" sz="2000" dirty="0"/>
              <a:t>issues of coordinated command, planning and </a:t>
            </a:r>
            <a:r>
              <a:rPr lang="en-GB" sz="2000" dirty="0" smtClean="0"/>
              <a:t>control.  It had the </a:t>
            </a:r>
            <a:r>
              <a:rPr lang="en-GB" sz="2000" dirty="0"/>
              <a:t>objective of </a:t>
            </a:r>
            <a:r>
              <a:rPr lang="en-GB" sz="2000" dirty="0" smtClean="0"/>
              <a:t>developing </a:t>
            </a:r>
            <a:r>
              <a:rPr lang="en-GB" sz="2000" dirty="0"/>
              <a:t>an architecture within which different agents </a:t>
            </a:r>
            <a:r>
              <a:rPr lang="en-GB" sz="2000" dirty="0" smtClean="0"/>
              <a:t>with command </a:t>
            </a:r>
            <a:r>
              <a:rPr lang="en-GB" sz="2000" dirty="0"/>
              <a:t>(task assignment), planning and execution monitoring </a:t>
            </a:r>
            <a:r>
              <a:rPr lang="en-GB" sz="2000" dirty="0" smtClean="0"/>
              <a:t>roles could work together in a mixed-initiative fashion. It used an extendable and intelligible representation for plans - &lt;I-N-OVA&gt;.</a:t>
            </a:r>
          </a:p>
          <a:p>
            <a:pPr algn="l"/>
            <a:r>
              <a:rPr lang="en-GB" sz="2000" dirty="0" smtClean="0"/>
              <a:t>Each </a:t>
            </a:r>
            <a:r>
              <a:rPr lang="en-GB" sz="2000" dirty="0"/>
              <a:t>agent has a structure which separates the following components: </a:t>
            </a:r>
            <a:endParaRPr lang="en-GB" sz="2000" dirty="0" smtClean="0"/>
          </a:p>
          <a:p>
            <a:pPr marL="342900" indent="-342900" algn="l">
              <a:buFont typeface="Arial" panose="020B0604020202020204" pitchFamily="34" charset="0"/>
              <a:buChar char="•"/>
            </a:pPr>
            <a:r>
              <a:rPr lang="en-GB" sz="2000" dirty="0" smtClean="0"/>
              <a:t>the </a:t>
            </a:r>
            <a:r>
              <a:rPr lang="en-GB" sz="2000" dirty="0"/>
              <a:t>representation of the processing capabilities of an </a:t>
            </a:r>
            <a:r>
              <a:rPr lang="en-GB" sz="2000" dirty="0" smtClean="0"/>
              <a:t>agent;</a:t>
            </a:r>
          </a:p>
          <a:p>
            <a:pPr marL="342900" indent="-342900" algn="l">
              <a:buFont typeface="Arial" panose="020B0604020202020204" pitchFamily="34" charset="0"/>
              <a:buChar char="•"/>
            </a:pPr>
            <a:r>
              <a:rPr lang="en-GB" sz="2000" dirty="0" smtClean="0"/>
              <a:t>the </a:t>
            </a:r>
            <a:r>
              <a:rPr lang="en-GB" sz="2000" dirty="0"/>
              <a:t>computational facilities available to perform these capabilities; </a:t>
            </a:r>
            <a:endParaRPr lang="en-GB" sz="2000" dirty="0" smtClean="0"/>
          </a:p>
          <a:p>
            <a:pPr marL="342900" indent="-342900" algn="l">
              <a:buFont typeface="Arial" panose="020B0604020202020204" pitchFamily="34" charset="0"/>
              <a:buChar char="•"/>
            </a:pPr>
            <a:r>
              <a:rPr lang="en-GB" sz="2000" dirty="0" smtClean="0"/>
              <a:t>the </a:t>
            </a:r>
            <a:r>
              <a:rPr lang="en-GB" sz="2000" dirty="0"/>
              <a:t>constraint managers and commonly used support routines which are useful in the construction of command, planning and control systems; </a:t>
            </a:r>
            <a:endParaRPr lang="en-GB" sz="2000" dirty="0" smtClean="0"/>
          </a:p>
          <a:p>
            <a:pPr marL="342900" indent="-342900" algn="l">
              <a:buFont typeface="Arial" panose="020B0604020202020204" pitchFamily="34" charset="0"/>
              <a:buChar char="•"/>
            </a:pPr>
            <a:r>
              <a:rPr lang="en-GB" sz="2000" dirty="0" smtClean="0"/>
              <a:t>the </a:t>
            </a:r>
            <a:r>
              <a:rPr lang="en-GB" sz="2000" dirty="0"/>
              <a:t>decision making about what the agent should do next; </a:t>
            </a:r>
            <a:endParaRPr lang="en-GB" sz="2000" dirty="0" smtClean="0"/>
          </a:p>
          <a:p>
            <a:pPr marL="342900" indent="-342900" algn="l">
              <a:buFont typeface="Arial" panose="020B0604020202020204" pitchFamily="34" charset="0"/>
              <a:buChar char="•"/>
            </a:pPr>
            <a:r>
              <a:rPr lang="en-GB" sz="2000" dirty="0" smtClean="0"/>
              <a:t>the </a:t>
            </a:r>
            <a:r>
              <a:rPr lang="en-GB" sz="2000" dirty="0"/>
              <a:t>handling of communications between one agent and others. </a:t>
            </a:r>
          </a:p>
          <a:p>
            <a:pPr algn="l"/>
            <a:r>
              <a:rPr lang="en-GB" sz="2000" dirty="0"/>
              <a:t>The main contribution of the O-Plan research </a:t>
            </a:r>
            <a:r>
              <a:rPr lang="en-GB" sz="2000" dirty="0" smtClean="0"/>
              <a:t>was </a:t>
            </a:r>
            <a:r>
              <a:rPr lang="en-GB" sz="2000" dirty="0"/>
              <a:t>to provide a complete vision of a more modular and flexible planning and control system incorporating AI </a:t>
            </a:r>
            <a:r>
              <a:rPr lang="en-GB" sz="2000" dirty="0" smtClean="0"/>
              <a:t>methods.</a:t>
            </a:r>
          </a:p>
        </p:txBody>
      </p:sp>
      <p:sp>
        <p:nvSpPr>
          <p:cNvPr id="7" name="Rectangle 6"/>
          <p:cNvSpPr>
            <a:spLocks noChangeArrowheads="1"/>
          </p:cNvSpPr>
          <p:nvPr/>
        </p:nvSpPr>
        <p:spPr bwMode="auto">
          <a:xfrm>
            <a:off x="243154" y="12339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10"/>
          <p:cNvSpPr>
            <a:spLocks noChangeArrowheads="1"/>
          </p:cNvSpPr>
          <p:nvPr/>
        </p:nvSpPr>
        <p:spPr bwMode="auto">
          <a:xfrm>
            <a:off x="3761422" y="1952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 name="Subtitle 2"/>
          <p:cNvSpPr txBox="1">
            <a:spLocks/>
          </p:cNvSpPr>
          <p:nvPr/>
        </p:nvSpPr>
        <p:spPr>
          <a:xfrm>
            <a:off x="8039639" y="857466"/>
            <a:ext cx="3987992" cy="55321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t>O-Plan has already been </a:t>
            </a:r>
            <a:r>
              <a:rPr lang="en-GB" sz="2000" dirty="0" smtClean="0"/>
              <a:t>applied in areas such as:</a:t>
            </a:r>
          </a:p>
          <a:p>
            <a:pPr marL="342900" indent="-342900" algn="l">
              <a:buFont typeface="Arial" panose="020B0604020202020204" pitchFamily="34" charset="0"/>
              <a:buChar char="•"/>
            </a:pPr>
            <a:r>
              <a:rPr lang="en-GB" sz="2000" dirty="0" smtClean="0"/>
              <a:t>Space </a:t>
            </a:r>
            <a:r>
              <a:rPr lang="en-GB" sz="2000" dirty="0"/>
              <a:t>Platform </a:t>
            </a:r>
            <a:r>
              <a:rPr lang="en-GB" sz="2000" dirty="0" smtClean="0"/>
              <a:t>Construction</a:t>
            </a:r>
          </a:p>
          <a:p>
            <a:pPr marL="342900" indent="-342900" algn="l">
              <a:buFont typeface="Arial" panose="020B0604020202020204" pitchFamily="34" charset="0"/>
              <a:buChar char="•"/>
            </a:pPr>
            <a:r>
              <a:rPr lang="en-GB" sz="2000" dirty="0"/>
              <a:t>S</a:t>
            </a:r>
            <a:r>
              <a:rPr lang="en-GB" sz="2000" dirty="0" smtClean="0"/>
              <a:t>atellite </a:t>
            </a:r>
            <a:r>
              <a:rPr lang="en-GB" sz="2000" dirty="0"/>
              <a:t>Planning and Control </a:t>
            </a:r>
            <a:endParaRPr lang="en-GB" sz="2000" dirty="0" smtClean="0"/>
          </a:p>
          <a:p>
            <a:pPr marL="342900" indent="-342900" algn="l">
              <a:buFont typeface="Arial" panose="020B0604020202020204" pitchFamily="34" charset="0"/>
              <a:buChar char="•"/>
            </a:pPr>
            <a:r>
              <a:rPr lang="en-GB" sz="2000" dirty="0" smtClean="0"/>
              <a:t>Construction </a:t>
            </a:r>
            <a:r>
              <a:rPr lang="en-GB" sz="2000" dirty="0"/>
              <a:t>and House </a:t>
            </a:r>
            <a:r>
              <a:rPr lang="en-GB" sz="2000" dirty="0" smtClean="0"/>
              <a:t>Building</a:t>
            </a:r>
          </a:p>
          <a:p>
            <a:pPr marL="342900" indent="-342900" algn="l">
              <a:buFont typeface="Arial" panose="020B0604020202020204" pitchFamily="34" charset="0"/>
              <a:buChar char="•"/>
            </a:pPr>
            <a:r>
              <a:rPr lang="en-GB" sz="2000" dirty="0" smtClean="0"/>
              <a:t>Unix </a:t>
            </a:r>
            <a:r>
              <a:rPr lang="en-GB" sz="2000" dirty="0"/>
              <a:t>administrator's </a:t>
            </a:r>
            <a:r>
              <a:rPr lang="en-GB" sz="2000" dirty="0" smtClean="0"/>
              <a:t>scripting</a:t>
            </a:r>
          </a:p>
          <a:p>
            <a:pPr marL="342900" indent="-342900" algn="l">
              <a:buFont typeface="Arial" panose="020B0604020202020204" pitchFamily="34" charset="0"/>
              <a:buChar char="•"/>
            </a:pPr>
            <a:r>
              <a:rPr lang="en-GB" sz="2000" dirty="0"/>
              <a:t>Web Services </a:t>
            </a:r>
            <a:r>
              <a:rPr lang="en-GB" sz="2000" dirty="0" smtClean="0"/>
              <a:t>Composition</a:t>
            </a:r>
            <a:endParaRPr lang="en-GB" sz="2000" dirty="0"/>
          </a:p>
          <a:p>
            <a:pPr marL="342900" indent="-342900" algn="l">
              <a:buFont typeface="Arial" panose="020B0604020202020204" pitchFamily="34" charset="0"/>
              <a:buChar char="•"/>
            </a:pPr>
            <a:r>
              <a:rPr lang="en-GB" sz="2000" dirty="0" smtClean="0"/>
              <a:t>Logistics</a:t>
            </a:r>
          </a:p>
          <a:p>
            <a:pPr marL="342900" indent="-342900" algn="l">
              <a:buFont typeface="Arial" panose="020B0604020202020204" pitchFamily="34" charset="0"/>
              <a:buChar char="•"/>
            </a:pPr>
            <a:r>
              <a:rPr lang="en-GB" sz="2000" dirty="0" smtClean="0"/>
              <a:t>Non-Combatant </a:t>
            </a:r>
            <a:r>
              <a:rPr lang="en-GB" sz="2000" dirty="0"/>
              <a:t>Evacuation </a:t>
            </a:r>
            <a:r>
              <a:rPr lang="en-GB" sz="2000" dirty="0" smtClean="0"/>
              <a:t>Operations</a:t>
            </a:r>
          </a:p>
          <a:p>
            <a:pPr marL="342900" indent="-342900" algn="l">
              <a:buFont typeface="Arial" panose="020B0604020202020204" pitchFamily="34" charset="0"/>
              <a:buChar char="•"/>
            </a:pPr>
            <a:r>
              <a:rPr lang="en-GB" sz="2000" dirty="0" smtClean="0"/>
              <a:t>Crisis Response Planning</a:t>
            </a:r>
          </a:p>
          <a:p>
            <a:pPr marL="342900" indent="-342900" algn="l">
              <a:buFont typeface="Arial" panose="020B0604020202020204" pitchFamily="34" charset="0"/>
              <a:buChar char="•"/>
            </a:pPr>
            <a:r>
              <a:rPr lang="en-GB" sz="2000" dirty="0" smtClean="0"/>
              <a:t>Air </a:t>
            </a:r>
            <a:r>
              <a:rPr lang="en-GB" sz="2000" dirty="0"/>
              <a:t>Campaign Planning </a:t>
            </a:r>
            <a:r>
              <a:rPr lang="en-GB" sz="2000" dirty="0" smtClean="0"/>
              <a:t>Workflow</a:t>
            </a:r>
          </a:p>
          <a:p>
            <a:pPr marL="342900" indent="-342900" algn="l">
              <a:buFont typeface="Arial" panose="020B0604020202020204" pitchFamily="34" charset="0"/>
              <a:buChar char="•"/>
            </a:pPr>
            <a:r>
              <a:rPr lang="en-GB" sz="2000" dirty="0" smtClean="0"/>
              <a:t>Unmanned Autonomous Vehicles</a:t>
            </a:r>
          </a:p>
          <a:p>
            <a:pPr marL="342900" indent="-342900" algn="l">
              <a:buFont typeface="Arial" panose="020B0604020202020204" pitchFamily="34" charset="0"/>
              <a:buChar char="•"/>
            </a:pPr>
            <a:r>
              <a:rPr lang="en-GB" sz="2000" dirty="0" smtClean="0"/>
              <a:t>Biological Pathway Discovery</a:t>
            </a:r>
          </a:p>
        </p:txBody>
      </p:sp>
      <p:sp>
        <p:nvSpPr>
          <p:cNvPr id="22" name="Subtitle 2"/>
          <p:cNvSpPr txBox="1">
            <a:spLocks/>
          </p:cNvSpPr>
          <p:nvPr/>
        </p:nvSpPr>
        <p:spPr>
          <a:xfrm>
            <a:off x="8204009" y="6320790"/>
            <a:ext cx="3987991" cy="4452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smtClean="0">
                <a:hlinkClick r:id="rId2"/>
              </a:rPr>
              <a:t>http://www.aiai.ed.ac.uk/project/oplan/</a:t>
            </a:r>
            <a:r>
              <a:rPr lang="en-GB" sz="1800" dirty="0" smtClean="0"/>
              <a:t> </a:t>
            </a:r>
          </a:p>
          <a:p>
            <a:pPr algn="l"/>
            <a:r>
              <a:rPr lang="en-GB" sz="1800" dirty="0" smtClean="0">
                <a:hlinkClick r:id="rId3"/>
              </a:rPr>
              <a:t> </a:t>
            </a:r>
          </a:p>
        </p:txBody>
      </p:sp>
    </p:spTree>
    <p:extLst>
      <p:ext uri="{BB962C8B-B14F-4D97-AF65-F5344CB8AC3E}">
        <p14:creationId xmlns:p14="http://schemas.microsoft.com/office/powerpoint/2010/main" val="1154185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221954" cy="1058238"/>
          </a:xfrm>
        </p:spPr>
        <p:txBody>
          <a:bodyPr>
            <a:noAutofit/>
          </a:bodyPr>
          <a:lstStyle/>
          <a:p>
            <a:pPr algn="l"/>
            <a:r>
              <a:rPr lang="en-GB" sz="4000" b="1" dirty="0">
                <a:latin typeface="+mn-lt"/>
              </a:rPr>
              <a:t>Co-OPR: Collaborative Operations for Personnel Recovery</a:t>
            </a:r>
            <a:endParaRPr lang="en-GB" sz="4000" b="1" dirty="0" smtClean="0">
              <a:latin typeface="+mn-lt"/>
            </a:endParaRPr>
          </a:p>
        </p:txBody>
      </p:sp>
      <p:sp>
        <p:nvSpPr>
          <p:cNvPr id="3" name="Subtitle 2"/>
          <p:cNvSpPr>
            <a:spLocks noGrp="1"/>
          </p:cNvSpPr>
          <p:nvPr>
            <p:ph type="subTitle" idx="1"/>
          </p:nvPr>
        </p:nvSpPr>
        <p:spPr>
          <a:xfrm>
            <a:off x="7987816" y="1058237"/>
            <a:ext cx="4204184" cy="5068241"/>
          </a:xfrm>
        </p:spPr>
        <p:txBody>
          <a:bodyPr>
            <a:noAutofit/>
          </a:bodyPr>
          <a:lstStyle/>
          <a:p>
            <a:pPr algn="l"/>
            <a:r>
              <a:rPr lang="en-GB" sz="2000" dirty="0"/>
              <a:t>Design and Evaluation of Collaborative </a:t>
            </a:r>
            <a:r>
              <a:rPr lang="en-GB" sz="2000" dirty="0" err="1"/>
              <a:t>Sensemaking</a:t>
            </a:r>
            <a:r>
              <a:rPr lang="en-GB" sz="2000" dirty="0"/>
              <a:t> and Planning Tools for Personnel </a:t>
            </a:r>
            <a:r>
              <a:rPr lang="en-GB" sz="2000" dirty="0" smtClean="0"/>
              <a:t>Recovery</a:t>
            </a:r>
          </a:p>
          <a:p>
            <a:pPr algn="l"/>
            <a:r>
              <a:rPr lang="en-GB" sz="2000" dirty="0" smtClean="0"/>
              <a:t>Combined Technologies:</a:t>
            </a:r>
          </a:p>
          <a:p>
            <a:pPr marL="285750" indent="-285750" algn="l">
              <a:buFont typeface="Arial" panose="020B0604020202020204" pitchFamily="34" charset="0"/>
              <a:buChar char="•"/>
            </a:pPr>
            <a:r>
              <a:rPr lang="en-GB" sz="2000" dirty="0" smtClean="0"/>
              <a:t>AIAI </a:t>
            </a:r>
            <a:r>
              <a:rPr lang="en-GB" sz="2000" dirty="0"/>
              <a:t>- I-X - Intelligent Technology </a:t>
            </a:r>
            <a:endParaRPr lang="en-GB" sz="2000" dirty="0" smtClean="0"/>
          </a:p>
          <a:p>
            <a:pPr marL="285750" indent="-285750" algn="l">
              <a:buFont typeface="Arial" panose="020B0604020202020204" pitchFamily="34" charset="0"/>
              <a:buChar char="•"/>
            </a:pPr>
            <a:r>
              <a:rPr lang="en-GB" sz="2000" dirty="0" smtClean="0"/>
              <a:t>Open </a:t>
            </a:r>
            <a:r>
              <a:rPr lang="en-GB" sz="2000" dirty="0"/>
              <a:t>University - Compendium </a:t>
            </a:r>
            <a:endParaRPr lang="en-GB" sz="2000" dirty="0" smtClean="0"/>
          </a:p>
          <a:p>
            <a:pPr marL="285750" indent="-285750" algn="l">
              <a:buFont typeface="Arial" panose="020B0604020202020204" pitchFamily="34" charset="0"/>
              <a:buChar char="•"/>
            </a:pPr>
            <a:r>
              <a:rPr lang="en-GB" sz="2000" dirty="0" smtClean="0"/>
              <a:t>IHMC </a:t>
            </a:r>
            <a:r>
              <a:rPr lang="en-GB" sz="2000" dirty="0"/>
              <a:t>- </a:t>
            </a:r>
            <a:r>
              <a:rPr lang="en-GB" sz="2000" dirty="0" err="1"/>
              <a:t>KAoS</a:t>
            </a:r>
            <a:r>
              <a:rPr lang="en-GB" sz="2000" dirty="0"/>
              <a:t> - Policy </a:t>
            </a:r>
            <a:r>
              <a:rPr lang="en-GB" sz="2000" dirty="0" smtClean="0"/>
              <a:t>Mgmt. Services </a:t>
            </a:r>
          </a:p>
          <a:p>
            <a:pPr marL="285750" indent="-285750" algn="l">
              <a:buFont typeface="Arial" panose="020B0604020202020204" pitchFamily="34" charset="0"/>
              <a:buChar char="•"/>
            </a:pPr>
            <a:r>
              <a:rPr lang="en-GB" sz="2000" dirty="0" smtClean="0"/>
              <a:t>DARPA </a:t>
            </a:r>
            <a:r>
              <a:rPr lang="en-GB" sz="2000" dirty="0"/>
              <a:t>- </a:t>
            </a:r>
            <a:r>
              <a:rPr lang="en-GB" sz="2000" dirty="0" err="1"/>
              <a:t>CoABS</a:t>
            </a:r>
            <a:r>
              <a:rPr lang="en-GB" sz="2000" dirty="0"/>
              <a:t> Grid </a:t>
            </a:r>
            <a:endParaRPr lang="en-GB" sz="2000" dirty="0" smtClean="0"/>
          </a:p>
          <a:p>
            <a:pPr marL="285750" indent="-285750" algn="l">
              <a:buFont typeface="Arial" panose="020B0604020202020204" pitchFamily="34" charset="0"/>
              <a:buChar char="•"/>
            </a:pPr>
            <a:r>
              <a:rPr lang="en-GB" sz="2000" dirty="0" err="1" smtClean="0"/>
              <a:t>CoAKTinG</a:t>
            </a:r>
            <a:r>
              <a:rPr lang="en-GB" sz="2000" dirty="0" smtClean="0"/>
              <a:t> </a:t>
            </a:r>
            <a:r>
              <a:rPr lang="en-GB" sz="2000" dirty="0"/>
              <a:t>- Collaborative Advanced Knowledge Technology in the Grid </a:t>
            </a:r>
            <a:endParaRPr lang="en-GB" sz="2000" dirty="0" smtClean="0"/>
          </a:p>
          <a:p>
            <a:pPr marL="285750" indent="-285750" algn="l">
              <a:buFont typeface="Arial" panose="020B0604020202020204" pitchFamily="34" charset="0"/>
              <a:buChar char="•"/>
            </a:pPr>
            <a:r>
              <a:rPr lang="en-GB" sz="2000" dirty="0" err="1" smtClean="0"/>
              <a:t>CoAX</a:t>
            </a:r>
            <a:r>
              <a:rPr lang="en-GB" sz="2000" dirty="0" smtClean="0"/>
              <a:t> </a:t>
            </a:r>
            <a:r>
              <a:rPr lang="en-GB" sz="2000" dirty="0"/>
              <a:t>- Coalition Agents </a:t>
            </a:r>
            <a:r>
              <a:rPr lang="en-GB" sz="2000" dirty="0" err="1"/>
              <a:t>eXperiment</a:t>
            </a:r>
            <a:r>
              <a:rPr lang="en-GB" sz="2000" dirty="0"/>
              <a:t> </a:t>
            </a:r>
            <a:endParaRPr lang="en-GB" sz="2000" dirty="0" smtClean="0"/>
          </a:p>
          <a:p>
            <a:pPr algn="l"/>
            <a:endParaRPr lang="en-GB" sz="900" dirty="0" smtClean="0">
              <a:hlinkClick r:id="rId2"/>
            </a:endParaRPr>
          </a:p>
          <a:p>
            <a:pPr algn="l"/>
            <a:r>
              <a:rPr lang="en-GB" sz="1800" dirty="0" smtClean="0">
                <a:hlinkClick r:id="rId2"/>
              </a:rPr>
              <a:t>http://www.aiai.ed.ac.uk/project/co-opr/</a:t>
            </a:r>
            <a:r>
              <a:rPr lang="en-GB" sz="1600" dirty="0" smtClean="0"/>
              <a:t> </a:t>
            </a:r>
          </a:p>
          <a:p>
            <a:pPr algn="l"/>
            <a:r>
              <a:rPr lang="en-GB" sz="1800" dirty="0" smtClean="0">
                <a:hlinkClick r:id="rId3"/>
              </a:rPr>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3" y="1058238"/>
            <a:ext cx="7802880" cy="58521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3238" y="6388100"/>
            <a:ext cx="368300" cy="4699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5048" y="6465888"/>
            <a:ext cx="771525" cy="3333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38956" y="6446838"/>
            <a:ext cx="781050" cy="352425"/>
          </a:xfrm>
          <a:prstGeom prst="rect">
            <a:avLst/>
          </a:prstGeom>
        </p:spPr>
      </p:pic>
    </p:spTree>
    <p:extLst>
      <p:ext uri="{BB962C8B-B14F-4D97-AF65-F5344CB8AC3E}">
        <p14:creationId xmlns:p14="http://schemas.microsoft.com/office/powerpoint/2010/main" val="170271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1805135" cy="670920"/>
          </a:xfrm>
        </p:spPr>
        <p:txBody>
          <a:bodyPr>
            <a:noAutofit/>
          </a:bodyPr>
          <a:lstStyle/>
          <a:p>
            <a:pPr algn="l"/>
            <a:r>
              <a:rPr lang="en-GB" sz="4000" b="1" dirty="0" smtClean="0">
                <a:latin typeface="+mn-lt"/>
              </a:rPr>
              <a:t>Planning for Oil Rig Blow Out Prevention</a:t>
            </a:r>
          </a:p>
        </p:txBody>
      </p:sp>
      <p:sp>
        <p:nvSpPr>
          <p:cNvPr id="3" name="Subtitle 2"/>
          <p:cNvSpPr>
            <a:spLocks noGrp="1"/>
          </p:cNvSpPr>
          <p:nvPr>
            <p:ph type="subTitle" idx="1"/>
          </p:nvPr>
        </p:nvSpPr>
        <p:spPr>
          <a:xfrm>
            <a:off x="8894303" y="765812"/>
            <a:ext cx="3313793" cy="1525904"/>
          </a:xfrm>
        </p:spPr>
        <p:txBody>
          <a:bodyPr>
            <a:noAutofit/>
          </a:bodyPr>
          <a:lstStyle/>
          <a:p>
            <a:pPr algn="l"/>
            <a:r>
              <a:rPr lang="en-GB" sz="2000" dirty="0" smtClean="0"/>
              <a:t>3D mesh model oil rig and sea-bed blow out preventer modelled by Robert Gordon University Oil and Gas Centre and used on </a:t>
            </a:r>
            <a:r>
              <a:rPr lang="en-GB" sz="2000" dirty="0" err="1" smtClean="0"/>
              <a:t>Vue</a:t>
            </a:r>
            <a:r>
              <a:rPr lang="en-GB" sz="2000" dirty="0" smtClean="0"/>
              <a:t> in OpenSim.</a:t>
            </a:r>
            <a:endParaRPr lang="en-GB" sz="2000" dirty="0" smtClean="0">
              <a:hlinkClick r:id="rId2"/>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3741"/>
            <a:ext cx="8835885" cy="620425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4304" y="2291715"/>
            <a:ext cx="3407746" cy="196319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4304" y="4355437"/>
            <a:ext cx="3407746" cy="2502563"/>
          </a:xfrm>
          <a:prstGeom prst="rect">
            <a:avLst/>
          </a:prstGeom>
        </p:spPr>
      </p:pic>
    </p:spTree>
    <p:extLst>
      <p:ext uri="{BB962C8B-B14F-4D97-AF65-F5344CB8AC3E}">
        <p14:creationId xmlns:p14="http://schemas.microsoft.com/office/powerpoint/2010/main" val="830594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714</Words>
  <Application>Microsoft Office PowerPoint</Application>
  <PresentationFormat>Widescreen</PresentationFormat>
  <Paragraphs>63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Vue – Virtual University of Edinburgh</vt:lpstr>
      <vt:lpstr>I-Room: a Virtual Space for Intelligent Interaction</vt:lpstr>
      <vt:lpstr>Project AIBO</vt:lpstr>
      <vt:lpstr>I-X – Intelligent Technology for Planning and Design</vt:lpstr>
      <vt:lpstr>O-Plan – Open Planning Architecture</vt:lpstr>
      <vt:lpstr>Co-OPR: Collaborative Operations for Personnel Recovery</vt:lpstr>
      <vt:lpstr>Planning for Oil Rig Blow Out Prevention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Vue – Virtual University of Edinburgh</dc:title>
  <dc:creator>bat</dc:creator>
  <cp:lastModifiedBy>bat</cp:lastModifiedBy>
  <cp:revision>22</cp:revision>
  <cp:lastPrinted>2014-06-27T13:33:16Z</cp:lastPrinted>
  <dcterms:created xsi:type="dcterms:W3CDTF">2014-06-25T13:52:45Z</dcterms:created>
  <dcterms:modified xsi:type="dcterms:W3CDTF">2014-06-27T13:37:31Z</dcterms:modified>
</cp:coreProperties>
</file>